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9F7"/>
    <a:srgbClr val="FB3580"/>
    <a:srgbClr val="009900"/>
    <a:srgbClr val="F7F22D"/>
    <a:srgbClr val="F76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0" d="100"/>
          <a:sy n="70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07FE-594C-44DF-BEC7-6A889CFF4A5A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tiff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>
            <a:extLst>
              <a:ext uri="{FF2B5EF4-FFF2-40B4-BE49-F238E27FC236}">
                <a16:creationId xmlns:a16="http://schemas.microsoft.com/office/drawing/2014/main" id="{8997014C-9650-E843-BBAE-515F372D10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835">
            <a:off x="156939" y="2728592"/>
            <a:ext cx="1338166" cy="2141067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8997014C-9650-E843-BBAE-515F372D10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96" y="720769"/>
            <a:ext cx="927336" cy="148373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997014C-9650-E843-BBAE-515F372D10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04" y="9667104"/>
            <a:ext cx="932477" cy="149196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997014C-9650-E843-BBAE-515F372D10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5392"/>
            <a:ext cx="907416" cy="14722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997014C-9650-E843-BBAE-515F372D10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90" y="14369877"/>
            <a:ext cx="1250639" cy="2001023"/>
          </a:xfrm>
          <a:prstGeom prst="rect">
            <a:avLst/>
          </a:prstGeom>
        </p:spPr>
      </p:pic>
      <p:pic>
        <p:nvPicPr>
          <p:cNvPr id="119" name="Picture 10">
            <a:extLst>
              <a:ext uri="{FF2B5EF4-FFF2-40B4-BE49-F238E27FC236}">
                <a16:creationId xmlns:a16="http://schemas.microsoft.com/office/drawing/2014/main" id="{DE620B27-071E-4077-AA9E-2C04162D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361" y="3829202"/>
            <a:ext cx="1516266" cy="15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>
            <a:extLst>
              <a:ext uri="{FF2B5EF4-FFF2-40B4-BE49-F238E27FC236}">
                <a16:creationId xmlns:a16="http://schemas.microsoft.com/office/drawing/2014/main" id="{660D8841-BC72-4B80-8634-ED388667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689" y="9111484"/>
            <a:ext cx="953510" cy="7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1DA9D5-DF3C-4096-83FE-0F2AAF04994E}"/>
              </a:ext>
            </a:extLst>
          </p:cNvPr>
          <p:cNvSpPr/>
          <p:nvPr/>
        </p:nvSpPr>
        <p:spPr>
          <a:xfrm>
            <a:off x="2795539" y="16069420"/>
            <a:ext cx="5841604" cy="62711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2840EEB6-139C-47C4-B9E3-31051D5835F0}"/>
              </a:ext>
            </a:extLst>
          </p:cNvPr>
          <p:cNvSpPr/>
          <p:nvPr/>
        </p:nvSpPr>
        <p:spPr>
          <a:xfrm rot="16200000">
            <a:off x="758565" y="13226024"/>
            <a:ext cx="4494420" cy="2019556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378938-7222-4E17-BB89-F0E0E6AAC88F}"/>
              </a:ext>
            </a:extLst>
          </p:cNvPr>
          <p:cNvSpPr/>
          <p:nvPr/>
        </p:nvSpPr>
        <p:spPr>
          <a:xfrm rot="5400000" flipH="1">
            <a:off x="5298412" y="8006947"/>
            <a:ext cx="6516690" cy="2289656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0">
            <a:extLst>
              <a:ext uri="{FF2B5EF4-FFF2-40B4-BE49-F238E27FC236}">
                <a16:creationId xmlns:a16="http://schemas.microsoft.com/office/drawing/2014/main" id="{C46DC4D1-E076-4BDF-986A-FA9A347CD35C}"/>
              </a:ext>
            </a:extLst>
          </p:cNvPr>
          <p:cNvSpPr/>
          <p:nvPr/>
        </p:nvSpPr>
        <p:spPr>
          <a:xfrm>
            <a:off x="3014195" y="11925157"/>
            <a:ext cx="5597766" cy="71541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C18F1-B4E5-47D2-9784-9ADAD27A50A9}"/>
              </a:ext>
            </a:extLst>
          </p:cNvPr>
          <p:cNvSpPr/>
          <p:nvPr/>
        </p:nvSpPr>
        <p:spPr>
          <a:xfrm>
            <a:off x="2176253" y="5895337"/>
            <a:ext cx="6435708" cy="64295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316AE5A-C024-4BE7-AFAE-1141A902CA85}"/>
              </a:ext>
            </a:extLst>
          </p:cNvPr>
          <p:cNvSpPr/>
          <p:nvPr/>
        </p:nvSpPr>
        <p:spPr>
          <a:xfrm rot="16200000">
            <a:off x="213242" y="3380258"/>
            <a:ext cx="4159584" cy="2057617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1BD46-F04A-42DF-A2EC-360699F0693E}"/>
              </a:ext>
            </a:extLst>
          </p:cNvPr>
          <p:cNvSpPr/>
          <p:nvPr/>
        </p:nvSpPr>
        <p:spPr>
          <a:xfrm>
            <a:off x="2316768" y="2287707"/>
            <a:ext cx="5827819" cy="63377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9D8961-3423-4CF4-ADB9-3B91F67684B8}"/>
              </a:ext>
            </a:extLst>
          </p:cNvPr>
          <p:cNvSpPr/>
          <p:nvPr/>
        </p:nvSpPr>
        <p:spPr>
          <a:xfrm rot="16200000">
            <a:off x="7422465" y="2349520"/>
            <a:ext cx="1057175" cy="490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C1424A-6434-486B-A1EF-E510A135FFCC}"/>
              </a:ext>
            </a:extLst>
          </p:cNvPr>
          <p:cNvSpPr/>
          <p:nvPr/>
        </p:nvSpPr>
        <p:spPr>
          <a:xfrm>
            <a:off x="4711004" y="13071027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28825A-3353-4B7A-8F7D-BE14094E5F0F}"/>
              </a:ext>
            </a:extLst>
          </p:cNvPr>
          <p:cNvSpPr/>
          <p:nvPr/>
        </p:nvSpPr>
        <p:spPr>
          <a:xfrm>
            <a:off x="2701839" y="15794820"/>
            <a:ext cx="1214980" cy="1214611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DF39FF-513B-4310-BE51-4B6D649C05E5}"/>
              </a:ext>
            </a:extLst>
          </p:cNvPr>
          <p:cNvSpPr/>
          <p:nvPr/>
        </p:nvSpPr>
        <p:spPr>
          <a:xfrm>
            <a:off x="2869987" y="15973846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F0CB8-45DA-4D28-BCF8-495BA175CEAD}"/>
              </a:ext>
            </a:extLst>
          </p:cNvPr>
          <p:cNvSpPr txBox="1"/>
          <p:nvPr/>
        </p:nvSpPr>
        <p:spPr>
          <a:xfrm>
            <a:off x="2841120" y="15986626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95C9D6-532B-4761-A058-DD6F0D28BB30}"/>
              </a:ext>
            </a:extLst>
          </p:cNvPr>
          <p:cNvSpPr/>
          <p:nvPr/>
        </p:nvSpPr>
        <p:spPr>
          <a:xfrm>
            <a:off x="7875598" y="11529897"/>
            <a:ext cx="1214980" cy="1214611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EBA0D6-9505-40AC-BE61-FE210894A0F6}"/>
              </a:ext>
            </a:extLst>
          </p:cNvPr>
          <p:cNvSpPr/>
          <p:nvPr/>
        </p:nvSpPr>
        <p:spPr>
          <a:xfrm>
            <a:off x="8071940" y="11687135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29F47A-C9A9-4C8F-94F5-12C278DA077C}"/>
              </a:ext>
            </a:extLst>
          </p:cNvPr>
          <p:cNvSpPr txBox="1"/>
          <p:nvPr/>
        </p:nvSpPr>
        <p:spPr>
          <a:xfrm>
            <a:off x="8062551" y="11685229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4D1BDE-B15D-48A9-B431-FB8E21924E2E}"/>
              </a:ext>
            </a:extLst>
          </p:cNvPr>
          <p:cNvSpPr/>
          <p:nvPr/>
        </p:nvSpPr>
        <p:spPr>
          <a:xfrm>
            <a:off x="1995996" y="5589328"/>
            <a:ext cx="1214980" cy="1214611"/>
          </a:xfrm>
          <a:prstGeom prst="ellipse">
            <a:avLst/>
          </a:prstGeom>
          <a:solidFill>
            <a:srgbClr val="00B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8983D3-85D7-4269-AAAD-1135972056A2}"/>
              </a:ext>
            </a:extLst>
          </p:cNvPr>
          <p:cNvSpPr/>
          <p:nvPr/>
        </p:nvSpPr>
        <p:spPr>
          <a:xfrm>
            <a:off x="2182357" y="5790114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AB6E-8C97-4940-B71C-1542288E9333}"/>
              </a:ext>
            </a:extLst>
          </p:cNvPr>
          <p:cNvSpPr txBox="1"/>
          <p:nvPr/>
        </p:nvSpPr>
        <p:spPr>
          <a:xfrm>
            <a:off x="2171567" y="5800962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1F44FF0-9DDD-4D01-B329-19DC2FB6BFEA}"/>
              </a:ext>
            </a:extLst>
          </p:cNvPr>
          <p:cNvSpPr/>
          <p:nvPr/>
        </p:nvSpPr>
        <p:spPr>
          <a:xfrm>
            <a:off x="5146082" y="1353201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B16C1-9865-479A-B569-9C54CD873BF7}"/>
              </a:ext>
            </a:extLst>
          </p:cNvPr>
          <p:cNvSpPr/>
          <p:nvPr/>
        </p:nvSpPr>
        <p:spPr>
          <a:xfrm>
            <a:off x="8144176" y="2060366"/>
            <a:ext cx="1493650" cy="488554"/>
          </a:xfrm>
          <a:prstGeom prst="rect">
            <a:avLst/>
          </a:prstGeom>
          <a:solidFill>
            <a:srgbClr val="FE07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Sixth form</a:t>
            </a:r>
            <a:endParaRPr lang="en-GB" sz="14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95E7-D113-4C45-B000-62D8D560C8B4}"/>
              </a:ext>
            </a:extLst>
          </p:cNvPr>
          <p:cNvSpPr/>
          <p:nvPr/>
        </p:nvSpPr>
        <p:spPr>
          <a:xfrm>
            <a:off x="8485392" y="16085390"/>
            <a:ext cx="1160856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4CBE86-D470-4564-8F45-24551C0E5E6F}"/>
              </a:ext>
            </a:extLst>
          </p:cNvPr>
          <p:cNvCxnSpPr>
            <a:cxnSpLocks/>
          </p:cNvCxnSpPr>
          <p:nvPr/>
        </p:nvCxnSpPr>
        <p:spPr>
          <a:xfrm flipV="1">
            <a:off x="2076736" y="13101968"/>
            <a:ext cx="358619" cy="1764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BC9B68-2DA7-48ED-804B-71ED38275329}"/>
              </a:ext>
            </a:extLst>
          </p:cNvPr>
          <p:cNvCxnSpPr>
            <a:cxnSpLocks/>
          </p:cNvCxnSpPr>
          <p:nvPr/>
        </p:nvCxnSpPr>
        <p:spPr>
          <a:xfrm flipV="1">
            <a:off x="2192778" y="15331717"/>
            <a:ext cx="242577" cy="34742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91A59C-559F-4BD3-A604-C743AB1B62EB}"/>
              </a:ext>
            </a:extLst>
          </p:cNvPr>
          <p:cNvCxnSpPr>
            <a:cxnSpLocks/>
          </p:cNvCxnSpPr>
          <p:nvPr/>
        </p:nvCxnSpPr>
        <p:spPr>
          <a:xfrm>
            <a:off x="2112704" y="11673512"/>
            <a:ext cx="564873" cy="64429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556473-4F70-4E5E-A4CE-03FCD6968A82}"/>
              </a:ext>
            </a:extLst>
          </p:cNvPr>
          <p:cNvCxnSpPr>
            <a:cxnSpLocks/>
          </p:cNvCxnSpPr>
          <p:nvPr/>
        </p:nvCxnSpPr>
        <p:spPr>
          <a:xfrm>
            <a:off x="6653918" y="11623426"/>
            <a:ext cx="53702" cy="658939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58D0D6-4B43-4B34-B056-EBC051E26B35}"/>
              </a:ext>
            </a:extLst>
          </p:cNvPr>
          <p:cNvCxnSpPr>
            <a:cxnSpLocks/>
          </p:cNvCxnSpPr>
          <p:nvPr/>
        </p:nvCxnSpPr>
        <p:spPr>
          <a:xfrm flipH="1" flipV="1">
            <a:off x="4978769" y="11865973"/>
            <a:ext cx="24717" cy="969746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9CFF364-AF60-44FF-B82C-0B2F23DED414}"/>
              </a:ext>
            </a:extLst>
          </p:cNvPr>
          <p:cNvCxnSpPr>
            <a:cxnSpLocks/>
          </p:cNvCxnSpPr>
          <p:nvPr/>
        </p:nvCxnSpPr>
        <p:spPr>
          <a:xfrm flipV="1">
            <a:off x="4901624" y="6149360"/>
            <a:ext cx="416657" cy="1826608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A3E8AB-4C58-411D-969F-5DADF4D7BC55}"/>
              </a:ext>
            </a:extLst>
          </p:cNvPr>
          <p:cNvCxnSpPr>
            <a:cxnSpLocks/>
          </p:cNvCxnSpPr>
          <p:nvPr/>
        </p:nvCxnSpPr>
        <p:spPr>
          <a:xfrm>
            <a:off x="8098355" y="9091183"/>
            <a:ext cx="1281216" cy="524448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F7CCE8-D0C4-4621-B318-42C5008F8C1D}"/>
              </a:ext>
            </a:extLst>
          </p:cNvPr>
          <p:cNvCxnSpPr>
            <a:cxnSpLocks/>
          </p:cNvCxnSpPr>
          <p:nvPr/>
        </p:nvCxnSpPr>
        <p:spPr>
          <a:xfrm>
            <a:off x="8090153" y="6647590"/>
            <a:ext cx="975667" cy="467598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B08905-0037-466D-88F2-63B9857E1B78}"/>
              </a:ext>
            </a:extLst>
          </p:cNvPr>
          <p:cNvCxnSpPr>
            <a:cxnSpLocks/>
          </p:cNvCxnSpPr>
          <p:nvPr/>
        </p:nvCxnSpPr>
        <p:spPr>
          <a:xfrm flipV="1">
            <a:off x="3128406" y="6174620"/>
            <a:ext cx="515529" cy="71103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6C9D3B-0CDE-4142-A653-274A64153DED}"/>
              </a:ext>
            </a:extLst>
          </p:cNvPr>
          <p:cNvCxnSpPr>
            <a:cxnSpLocks/>
          </p:cNvCxnSpPr>
          <p:nvPr/>
        </p:nvCxnSpPr>
        <p:spPr>
          <a:xfrm flipV="1">
            <a:off x="1038137" y="4353876"/>
            <a:ext cx="538308" cy="75560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6C80DA-9845-4140-8785-640D4E641C8B}"/>
              </a:ext>
            </a:extLst>
          </p:cNvPr>
          <p:cNvCxnSpPr>
            <a:cxnSpLocks/>
          </p:cNvCxnSpPr>
          <p:nvPr/>
        </p:nvCxnSpPr>
        <p:spPr>
          <a:xfrm flipH="1" flipV="1">
            <a:off x="2183760" y="2959378"/>
            <a:ext cx="1527302" cy="1028196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8B7DC8A-746B-4C28-943D-697C6193F6A9}"/>
              </a:ext>
            </a:extLst>
          </p:cNvPr>
          <p:cNvCxnSpPr>
            <a:cxnSpLocks/>
          </p:cNvCxnSpPr>
          <p:nvPr/>
        </p:nvCxnSpPr>
        <p:spPr>
          <a:xfrm flipH="1" flipV="1">
            <a:off x="5566619" y="2685661"/>
            <a:ext cx="537864" cy="1088286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1BDF1-1849-4AEC-99A6-2FD4052C3B0A}"/>
              </a:ext>
            </a:extLst>
          </p:cNvPr>
          <p:cNvSpPr/>
          <p:nvPr/>
        </p:nvSpPr>
        <p:spPr>
          <a:xfrm>
            <a:off x="2677577" y="13957394"/>
            <a:ext cx="2210512" cy="1789255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Practitioners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Exploring the main practitioners whose work has left a legacy in Drama</a:t>
            </a:r>
            <a:r>
              <a:rPr lang="en-GB" sz="1400" dirty="0">
                <a:solidFill>
                  <a:sysClr val="windowText" lastClr="000000"/>
                </a:solidFill>
              </a:rPr>
              <a:t> as well as modern theatre companies who they have inspired</a:t>
            </a:r>
            <a:endParaRPr lang="en-GB" sz="1400" b="1" dirty="0">
              <a:solidFill>
                <a:sysClr val="windowText" lastClr="000000"/>
              </a:solidFill>
            </a:endParaRPr>
          </a:p>
          <a:p>
            <a:pPr algn="ctr"/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BB10C4-82E2-4A36-8D86-4F5B908AE3B0}"/>
              </a:ext>
            </a:extLst>
          </p:cNvPr>
          <p:cNvSpPr/>
          <p:nvPr/>
        </p:nvSpPr>
        <p:spPr>
          <a:xfrm>
            <a:off x="807216" y="9731853"/>
            <a:ext cx="1914760" cy="1974032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Pantomime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Discovering the origins of pantomime and devising a new Christmas themed story</a:t>
            </a:r>
          </a:p>
          <a:p>
            <a:pPr algn="ctr"/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012E0B-4C87-4F9F-B14C-CEF5F33BE69F}"/>
              </a:ext>
            </a:extLst>
          </p:cNvPr>
          <p:cNvSpPr/>
          <p:nvPr/>
        </p:nvSpPr>
        <p:spPr>
          <a:xfrm>
            <a:off x="5063167" y="10157189"/>
            <a:ext cx="3133186" cy="143868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202124"/>
                </a:solidFill>
              </a:rPr>
              <a:t>The Curious Incident of the Dog in </a:t>
            </a:r>
            <a:r>
              <a:rPr lang="en-GB" sz="1400" b="1" dirty="0" smtClean="0">
                <a:solidFill>
                  <a:srgbClr val="202124"/>
                </a:solidFill>
              </a:rPr>
              <a:t>the </a:t>
            </a:r>
            <a:r>
              <a:rPr lang="en-GB" sz="1400" b="1" dirty="0">
                <a:solidFill>
                  <a:srgbClr val="202124"/>
                </a:solidFill>
              </a:rPr>
              <a:t>Night-Time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Explore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key </a:t>
            </a:r>
            <a:r>
              <a:rPr lang="en-GB" sz="1400" dirty="0">
                <a:solidFill>
                  <a:sysClr val="windowText" lastClr="000000"/>
                </a:solidFill>
              </a:rPr>
              <a:t>scenes from the play using the physical theatre methods of frantic assembly  and  Stanislavski’s </a:t>
            </a:r>
            <a:r>
              <a:rPr lang="en-GB" sz="1600" dirty="0">
                <a:solidFill>
                  <a:sysClr val="windowText" lastClr="000000"/>
                </a:solidFill>
              </a:rPr>
              <a:t>system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3971021" y="12808773"/>
            <a:ext cx="2931700" cy="93916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Scripted performance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Practical performance of scripted extracts in small groups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6145298" y="7971744"/>
            <a:ext cx="2053615" cy="2159689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Further practitioners and devising project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Introducing </a:t>
            </a:r>
            <a:r>
              <a:rPr lang="en-GB" sz="1400" dirty="0" smtClean="0">
                <a:solidFill>
                  <a:schemeClr val="tx1"/>
                </a:solidFill>
              </a:rPr>
              <a:t>more practitioners before working </a:t>
            </a:r>
            <a:r>
              <a:rPr lang="en-GB" sz="1400" dirty="0">
                <a:solidFill>
                  <a:schemeClr val="tx1"/>
                </a:solidFill>
              </a:rPr>
              <a:t>as a group devising from a stimuli using the influence of a practitioner or genre</a:t>
            </a:r>
          </a:p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C376FB-7C41-4157-92B1-68BB1362DD2A}"/>
              </a:ext>
            </a:extLst>
          </p:cNvPr>
          <p:cNvSpPr/>
          <p:nvPr/>
        </p:nvSpPr>
        <p:spPr>
          <a:xfrm>
            <a:off x="6152388" y="6149360"/>
            <a:ext cx="1970140" cy="1650457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Touring pantomime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Rehearsal of a short interpretation of a traditional pantomime story to be performed to local Primary schools</a:t>
            </a:r>
          </a:p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2BA697-E70A-439F-A22A-A6E560C93A9F}"/>
              </a:ext>
            </a:extLst>
          </p:cNvPr>
          <p:cNvSpPr/>
          <p:nvPr/>
        </p:nvSpPr>
        <p:spPr>
          <a:xfrm>
            <a:off x="1817199" y="6940069"/>
            <a:ext cx="1913552" cy="141696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Scripted showcase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Practical performance of scripted extracts in small groups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to an invited audience</a:t>
            </a:r>
            <a:endParaRPr lang="en-GB" sz="1400" dirty="0">
              <a:solidFill>
                <a:sysClr val="windowText" lastClr="000000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593DC1-BA6D-4F6F-A11B-732D167BD1D9}"/>
              </a:ext>
            </a:extLst>
          </p:cNvPr>
          <p:cNvSpPr/>
          <p:nvPr/>
        </p:nvSpPr>
        <p:spPr>
          <a:xfrm>
            <a:off x="124588" y="5109477"/>
            <a:ext cx="1608427" cy="2005712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Devising project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Working as a group devising from a stimuli using the influence of a practitioner or genre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Component 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2216481" y="3764146"/>
            <a:ext cx="2510146" cy="1501449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Performing from a text</a:t>
            </a:r>
          </a:p>
          <a:p>
            <a:pPr lvl="0" algn="ctr"/>
            <a:r>
              <a:rPr lang="en-GB" sz="1400" dirty="0">
                <a:solidFill>
                  <a:sysClr val="windowText" lastClr="000000"/>
                </a:solidFill>
              </a:rPr>
              <a:t>Practical performance of scripted extracts in small groups to an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examiner</a:t>
            </a: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</a:rPr>
              <a:t>Component 2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761E0F-9718-4D23-99B1-997159B501D1}"/>
              </a:ext>
            </a:extLst>
          </p:cNvPr>
          <p:cNvSpPr/>
          <p:nvPr/>
        </p:nvSpPr>
        <p:spPr>
          <a:xfrm>
            <a:off x="4888089" y="3461083"/>
            <a:ext cx="2858475" cy="16823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Interpreting Theatre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Revise set study text practically and study a piece of live theatre to evaluate. Prepare and practice written answers for exam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Component 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32F8C1-CFF6-4597-BFF7-6E199A9758C7}"/>
              </a:ext>
            </a:extLst>
          </p:cNvPr>
          <p:cNvSpPr txBox="1"/>
          <p:nvPr/>
        </p:nvSpPr>
        <p:spPr>
          <a:xfrm>
            <a:off x="6480227" y="45616"/>
            <a:ext cx="3164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202B5C"/>
                </a:solidFill>
                <a:latin typeface="Century Gothic" panose="020B0502020202020204" pitchFamily="34" charset="0"/>
              </a:rPr>
              <a:t>Chauncy</a:t>
            </a:r>
            <a:r>
              <a:rPr lang="en-GB" sz="2800" b="1" dirty="0" smtClean="0">
                <a:solidFill>
                  <a:srgbClr val="202B5C"/>
                </a:solidFill>
                <a:latin typeface="Century Gothic" panose="020B0502020202020204" pitchFamily="34" charset="0"/>
              </a:rPr>
              <a:t> Drama</a:t>
            </a:r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Learning Journey</a:t>
            </a:r>
          </a:p>
        </p:txBody>
      </p:sp>
      <p:pic>
        <p:nvPicPr>
          <p:cNvPr id="122" name="Picture 20">
            <a:extLst>
              <a:ext uri="{FF2B5EF4-FFF2-40B4-BE49-F238E27FC236}">
                <a16:creationId xmlns:a16="http://schemas.microsoft.com/office/drawing/2014/main" id="{69DC7114-9765-470D-8DF6-7DE61537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401" y="8484569"/>
            <a:ext cx="2007604" cy="112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2">
            <a:extLst>
              <a:ext uri="{FF2B5EF4-FFF2-40B4-BE49-F238E27FC236}">
                <a16:creationId xmlns:a16="http://schemas.microsoft.com/office/drawing/2014/main" id="{41B6B49D-92EA-477C-9D2A-10350929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610" y="7353210"/>
            <a:ext cx="1385937" cy="9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2">
            <a:extLst>
              <a:ext uri="{FF2B5EF4-FFF2-40B4-BE49-F238E27FC236}">
                <a16:creationId xmlns:a16="http://schemas.microsoft.com/office/drawing/2014/main" id="{A9D8D2FB-7C72-41BC-9A52-6C92A43E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7811">
            <a:off x="2291474" y="2100018"/>
            <a:ext cx="1272073" cy="13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0">
            <a:extLst>
              <a:ext uri="{FF2B5EF4-FFF2-40B4-BE49-F238E27FC236}">
                <a16:creationId xmlns:a16="http://schemas.microsoft.com/office/drawing/2014/main" id="{54057A9E-85B9-44D7-9E07-569A795C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019" y="2283468"/>
            <a:ext cx="1717003" cy="16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>
            <a:extLst>
              <a:ext uri="{FF2B5EF4-FFF2-40B4-BE49-F238E27FC236}">
                <a16:creationId xmlns:a16="http://schemas.microsoft.com/office/drawing/2014/main" id="{D5CEBDA3-E6F8-4372-8DC7-92ABC5C9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298" y="14236099"/>
            <a:ext cx="1135104" cy="14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F46362CD-C66A-47D7-9B25-478CAF7D8AEE}"/>
              </a:ext>
            </a:extLst>
          </p:cNvPr>
          <p:cNvSpPr/>
          <p:nvPr/>
        </p:nvSpPr>
        <p:spPr>
          <a:xfrm>
            <a:off x="7199072" y="15948334"/>
            <a:ext cx="2062560" cy="733136"/>
          </a:xfrm>
          <a:prstGeom prst="rect">
            <a:avLst/>
          </a:prstGeom>
          <a:solidFill>
            <a:srgbClr val="FF00FF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Year 7 and 8 Drama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37" name="Picture 12">
            <a:extLst>
              <a:ext uri="{FF2B5EF4-FFF2-40B4-BE49-F238E27FC236}">
                <a16:creationId xmlns:a16="http://schemas.microsoft.com/office/drawing/2014/main" id="{D1EA9BE1-3B4D-4F07-A44D-3ECCBE40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380" y="1164498"/>
            <a:ext cx="893277" cy="10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>
            <a:extLst>
              <a:ext uri="{FF2B5EF4-FFF2-40B4-BE49-F238E27FC236}">
                <a16:creationId xmlns:a16="http://schemas.microsoft.com/office/drawing/2014/main" id="{77880B2D-DAF9-4231-99AA-E3594CCC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064" y="12523717"/>
            <a:ext cx="927828" cy="13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6">
            <a:extLst>
              <a:ext uri="{FF2B5EF4-FFF2-40B4-BE49-F238E27FC236}">
                <a16:creationId xmlns:a16="http://schemas.microsoft.com/office/drawing/2014/main" id="{B3F97CA8-94DD-46E1-9696-6BB6F0C8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73" y="331283"/>
            <a:ext cx="1840305" cy="18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824FD3E-B5E1-4B8C-9C3D-005F131F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105" y="12824868"/>
            <a:ext cx="2407922" cy="17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EA2934F-E818-3940-827B-B68457078684}"/>
              </a:ext>
            </a:extLst>
          </p:cNvPr>
          <p:cNvSpPr/>
          <p:nvPr/>
        </p:nvSpPr>
        <p:spPr>
          <a:xfrm>
            <a:off x="180327" y="11925157"/>
            <a:ext cx="1921681" cy="1821121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T.I.E </a:t>
            </a:r>
            <a:endParaRPr lang="en-GB" sz="16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Project based work where an educational message is presented. </a:t>
            </a:r>
            <a:endParaRPr lang="en-GB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DB64CBD-6B9E-8D4A-8E28-951C250C8FAC}"/>
              </a:ext>
            </a:extLst>
          </p:cNvPr>
          <p:cNvCxnSpPr>
            <a:cxnSpLocks/>
          </p:cNvCxnSpPr>
          <p:nvPr/>
        </p:nvCxnSpPr>
        <p:spPr>
          <a:xfrm flipH="1">
            <a:off x="3588045" y="11529897"/>
            <a:ext cx="62365" cy="60251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BD6F488-27D8-D149-8CD8-226396A32BCB}"/>
              </a:ext>
            </a:extLst>
          </p:cNvPr>
          <p:cNvSpPr/>
          <p:nvPr/>
        </p:nvSpPr>
        <p:spPr>
          <a:xfrm>
            <a:off x="2967032" y="9737978"/>
            <a:ext cx="1969475" cy="188544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Devising project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Working as a group devising from a stimuli using the influence of a practitioner or genre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38CD531-261D-A543-880B-0034859F1E13}"/>
              </a:ext>
            </a:extLst>
          </p:cNvPr>
          <p:cNvSpPr/>
          <p:nvPr/>
        </p:nvSpPr>
        <p:spPr>
          <a:xfrm>
            <a:off x="4978353" y="15746649"/>
            <a:ext cx="1845503" cy="1648919"/>
          </a:xfrm>
          <a:prstGeom prst="rect">
            <a:avLst/>
          </a:prstGeom>
          <a:solidFill>
            <a:srgbClr val="7839F7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Year 8 </a:t>
            </a:r>
            <a:r>
              <a:rPr lang="en-GB" sz="3200" b="1" dirty="0" smtClean="0">
                <a:solidFill>
                  <a:schemeClr val="tx1"/>
                </a:solidFill>
              </a:rPr>
              <a:t>options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0CD7C40-A686-184F-84E6-D0C5779B2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6696" y="129276"/>
            <a:ext cx="582294" cy="95322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25F0105-0960-44B6-8F54-04F14E380FE0}"/>
              </a:ext>
            </a:extLst>
          </p:cNvPr>
          <p:cNvSpPr/>
          <p:nvPr/>
        </p:nvSpPr>
        <p:spPr>
          <a:xfrm>
            <a:off x="433702" y="15677747"/>
            <a:ext cx="2010740" cy="1668822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H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istory Of Theatre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Going back to the very beginning through a whistle stop tour of the key moments in theatre history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1B58BE6-D7AF-4A4D-B9E9-D04AF95560D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" y="13868272"/>
            <a:ext cx="1944506" cy="1463445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BC9B68-2DA7-48ED-804B-71ED38275329}"/>
              </a:ext>
            </a:extLst>
          </p:cNvPr>
          <p:cNvCxnSpPr>
            <a:cxnSpLocks/>
          </p:cNvCxnSpPr>
          <p:nvPr/>
        </p:nvCxnSpPr>
        <p:spPr>
          <a:xfrm flipH="1">
            <a:off x="2112704" y="14716546"/>
            <a:ext cx="616842" cy="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41AF75A6-BFB1-45AD-AE81-BE3300B4B584}"/>
              </a:ext>
            </a:extLst>
          </p:cNvPr>
          <p:cNvSpPr/>
          <p:nvPr/>
        </p:nvSpPr>
        <p:spPr>
          <a:xfrm>
            <a:off x="3846255" y="7099759"/>
            <a:ext cx="2202163" cy="1695108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Set text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Practical study of the set text as an actor, director </a:t>
            </a:r>
            <a:r>
              <a:rPr lang="en-GB" sz="1400" dirty="0">
                <a:solidFill>
                  <a:sysClr val="windowText" lastClr="000000"/>
                </a:solidFill>
              </a:rPr>
              <a:t>and designer in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preparation for the written exam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pic>
        <p:nvPicPr>
          <p:cNvPr id="125" name="Picture 28">
            <a:extLst>
              <a:ext uri="{FF2B5EF4-FFF2-40B4-BE49-F238E27FC236}">
                <a16:creationId xmlns:a16="http://schemas.microsoft.com/office/drawing/2014/main" id="{AA2E760D-A915-4C12-B122-0B0DB99B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0" y="7358302"/>
            <a:ext cx="1577504" cy="1710525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0BB16C1-9865-479A-B569-9C54CD873BF7}"/>
              </a:ext>
            </a:extLst>
          </p:cNvPr>
          <p:cNvSpPr/>
          <p:nvPr/>
        </p:nvSpPr>
        <p:spPr>
          <a:xfrm>
            <a:off x="8151226" y="2554786"/>
            <a:ext cx="1493650" cy="568622"/>
          </a:xfrm>
          <a:prstGeom prst="rect">
            <a:avLst/>
          </a:prstGeom>
          <a:solidFill>
            <a:srgbClr val="FE07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college</a:t>
            </a:r>
            <a:endParaRPr lang="en-GB" sz="1400" b="1" dirty="0"/>
          </a:p>
        </p:txBody>
      </p:sp>
      <p:pic>
        <p:nvPicPr>
          <p:cNvPr id="121" name="Picture 18" descr="Philosophy Clipart Handshake - Two Hands Shaking Png , Free ...">
            <a:extLst>
              <a:ext uri="{FF2B5EF4-FFF2-40B4-BE49-F238E27FC236}">
                <a16:creationId xmlns:a16="http://schemas.microsoft.com/office/drawing/2014/main" id="{C7554194-C5E5-40E1-8C7B-E150B816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1"/>
          <a:stretch/>
        </p:blipFill>
        <p:spPr bwMode="auto">
          <a:xfrm>
            <a:off x="7489735" y="2235476"/>
            <a:ext cx="1078667" cy="5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2">
            <a:extLst>
              <a:ext uri="{FF2B5EF4-FFF2-40B4-BE49-F238E27FC236}">
                <a16:creationId xmlns:a16="http://schemas.microsoft.com/office/drawing/2014/main" id="{DCC9ACC2-2639-48AB-9257-53D92D95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67131">
            <a:off x="6514213" y="1098491"/>
            <a:ext cx="877428" cy="8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0">
            <a:extLst>
              <a:ext uri="{FF2B5EF4-FFF2-40B4-BE49-F238E27FC236}">
                <a16:creationId xmlns:a16="http://schemas.microsoft.com/office/drawing/2014/main" id="{54057A9E-85B9-44D7-9E07-569A795C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526" y="5125757"/>
            <a:ext cx="1652655" cy="15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2095180" y="247713"/>
            <a:ext cx="2510146" cy="759693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</a:rPr>
              <a:t>Evaluate live theatre</a:t>
            </a: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</a:rPr>
              <a:t>Component3</a:t>
            </a:r>
          </a:p>
        </p:txBody>
      </p:sp>
      <p:pic>
        <p:nvPicPr>
          <p:cNvPr id="2" name="Picture 1" descr="„Mladi glumci, plašite se svojih obožavateljki ”, Stanislavski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r="20794"/>
          <a:stretch/>
        </p:blipFill>
        <p:spPr>
          <a:xfrm>
            <a:off x="4992655" y="14032014"/>
            <a:ext cx="1056629" cy="1015604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96C9D3B-0CDE-4142-A653-274A64153DED}"/>
              </a:ext>
            </a:extLst>
          </p:cNvPr>
          <p:cNvCxnSpPr>
            <a:cxnSpLocks/>
          </p:cNvCxnSpPr>
          <p:nvPr/>
        </p:nvCxnSpPr>
        <p:spPr>
          <a:xfrm flipH="1" flipV="1">
            <a:off x="4206311" y="732074"/>
            <a:ext cx="903641" cy="75215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>
            <a:extLst>
              <a:ext uri="{FF2B5EF4-FFF2-40B4-BE49-F238E27FC236}">
                <a16:creationId xmlns:a16="http://schemas.microsoft.com/office/drawing/2014/main" id="{8E64573A-1521-4FA9-8667-93387F5B54AA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24" y="1309258"/>
            <a:ext cx="1417982" cy="20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0632E7EFCC1458443BAA024463565" ma:contentTypeVersion="13" ma:contentTypeDescription="Create a new document." ma:contentTypeScope="" ma:versionID="8d0a4fbd502823cda14712033293a473">
  <xsd:schema xmlns:xsd="http://www.w3.org/2001/XMLSchema" xmlns:xs="http://www.w3.org/2001/XMLSchema" xmlns:p="http://schemas.microsoft.com/office/2006/metadata/properties" xmlns:ns3="b8c8a65d-5371-4199-9a62-e23f19172e41" xmlns:ns4="0a0680b0-ab0a-4ee6-8246-39799528ae5e" targetNamespace="http://schemas.microsoft.com/office/2006/metadata/properties" ma:root="true" ma:fieldsID="b29bc1f22b9297c5c56e53df394417ce" ns3:_="" ns4:_="">
    <xsd:import namespace="b8c8a65d-5371-4199-9a62-e23f19172e41"/>
    <xsd:import namespace="0a0680b0-ab0a-4ee6-8246-39799528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8a65d-5371-4199-9a62-e23f1917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680b0-ab0a-4ee6-8246-39799528ae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15B03-4033-4072-AE74-E88C22925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8a65d-5371-4199-9a62-e23f19172e41"/>
    <ds:schemaRef ds:uri="0a0680b0-ab0a-4ee6-8246-39799528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EFBC9-16F6-41A2-B9AE-948A21E8F77A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8c8a65d-5371-4199-9a62-e23f19172e41"/>
    <ds:schemaRef ds:uri="http://schemas.microsoft.com/office/2006/documentManagement/types"/>
    <ds:schemaRef ds:uri="http://purl.org/dc/dcmitype/"/>
    <ds:schemaRef ds:uri="0a0680b0-ab0a-4ee6-8246-39799528ae5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8AD8D8-550A-4A2D-B536-ECDE5B2219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</TotalTime>
  <Words>289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Copping</dc:creator>
  <cp:lastModifiedBy>STFERRISM</cp:lastModifiedBy>
  <cp:revision>66</cp:revision>
  <cp:lastPrinted>2022-05-05T11:05:00Z</cp:lastPrinted>
  <dcterms:created xsi:type="dcterms:W3CDTF">2020-05-11T12:06:03Z</dcterms:created>
  <dcterms:modified xsi:type="dcterms:W3CDTF">2022-07-20T11:23:16Z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0x010100E260632E7EFCC1458443BAA024463565</vt:lpwstr>
  </property>
</Properties>
</file>