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9720263" cy="176403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iaEHIMkwOecuEyT3R75xmsW9RD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AE56DC8-FC46-4B5D-B5FE-8977475873E4}">
  <a:tblStyle styleId="{9AE56DC8-FC46-4B5D-B5FE-8977475873E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739"/>
    <p:restoredTop sz="94700"/>
  </p:normalViewPr>
  <p:slideViewPr>
    <p:cSldViewPr snapToGrid="0" snapToObjects="1">
      <p:cViewPr varScale="1">
        <p:scale>
          <a:sx n="34" d="100"/>
          <a:sy n="34" d="100"/>
        </p:scale>
        <p:origin x="189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" name="Google Shape;23;p1:notes"/>
          <p:cNvSpPr txBox="1"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1:notes"/>
          <p:cNvSpPr txBox="1">
            <a:spLocks noGrp="1"/>
          </p:cNvSpPr>
          <p:nvPr>
            <p:ph type="sldNum" idx="12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7676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/>
            </a:lvl1pPr>
            <a:lvl2pPr lvl="1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/>
            </a:lvl2pPr>
            <a:lvl3pPr lvl="2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/>
            </a:lvl3pPr>
            <a:lvl4pPr lvl="3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4pPr>
            <a:lvl5pPr lvl="4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5pPr>
            <a:lvl6pPr lvl="5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6pPr>
            <a:lvl7pPr lvl="6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7pPr>
            <a:lvl8pPr lvl="7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8pPr>
            <a:lvl9pPr lvl="8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77"/>
              <a:buFont typeface="Calibri"/>
              <a:buNone/>
              <a:defRPr sz="46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7576" algn="l" rtl="0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sz="297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0588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Char char="•"/>
              <a:defRPr sz="2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3600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Char char="•"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"/>
          <p:cNvSpPr/>
          <p:nvPr/>
        </p:nvSpPr>
        <p:spPr>
          <a:xfrm>
            <a:off x="6331" y="0"/>
            <a:ext cx="9726896" cy="17801787"/>
          </a:xfrm>
          <a:prstGeom prst="rect">
            <a:avLst/>
          </a:prstGeom>
          <a:solidFill>
            <a:srgbClr val="C4E4DB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"/>
          <p:cNvSpPr/>
          <p:nvPr/>
        </p:nvSpPr>
        <p:spPr>
          <a:xfrm>
            <a:off x="0" y="2671975"/>
            <a:ext cx="9855502" cy="17573951"/>
          </a:xfrm>
          <a:prstGeom prst="rect">
            <a:avLst/>
          </a:prstGeom>
          <a:solidFill>
            <a:schemeClr val="lt1"/>
          </a:solidFill>
          <a:ln w="41275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"/>
          <p:cNvSpPr/>
          <p:nvPr/>
        </p:nvSpPr>
        <p:spPr>
          <a:xfrm>
            <a:off x="1639737" y="14508672"/>
            <a:ext cx="6415526" cy="67728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"/>
          <p:cNvSpPr/>
          <p:nvPr/>
        </p:nvSpPr>
        <p:spPr>
          <a:xfrm rot="-5400000">
            <a:off x="-62547" y="12309270"/>
            <a:ext cx="3447941" cy="2305429"/>
          </a:xfrm>
          <a:prstGeom prst="blockArc">
            <a:avLst>
              <a:gd name="adj1" fmla="val 10775024"/>
              <a:gd name="adj2" fmla="val 189716"/>
              <a:gd name="adj3" fmla="val 2913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5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1"/>
          <p:cNvSpPr/>
          <p:nvPr/>
        </p:nvSpPr>
        <p:spPr>
          <a:xfrm>
            <a:off x="8263726" y="12754089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1"/>
          <p:cNvSpPr txBox="1"/>
          <p:nvPr/>
        </p:nvSpPr>
        <p:spPr>
          <a:xfrm>
            <a:off x="6045516" y="12689566"/>
            <a:ext cx="100503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1"/>
          <p:cNvSpPr txBox="1"/>
          <p:nvPr/>
        </p:nvSpPr>
        <p:spPr>
          <a:xfrm>
            <a:off x="5460736" y="10450511"/>
            <a:ext cx="104906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1"/>
          <p:cNvSpPr txBox="1"/>
          <p:nvPr/>
        </p:nvSpPr>
        <p:spPr>
          <a:xfrm>
            <a:off x="4092085" y="10541539"/>
            <a:ext cx="1331541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" name="Google Shape;34;p1"/>
          <p:cNvCxnSpPr/>
          <p:nvPr/>
        </p:nvCxnSpPr>
        <p:spPr>
          <a:xfrm flipH="1">
            <a:off x="4556096" y="6859183"/>
            <a:ext cx="237661" cy="46310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5" name="Google Shape;35;p1"/>
          <p:cNvSpPr txBox="1"/>
          <p:nvPr/>
        </p:nvSpPr>
        <p:spPr>
          <a:xfrm>
            <a:off x="4793757" y="5361218"/>
            <a:ext cx="1067227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1"/>
          <p:cNvSpPr txBox="1"/>
          <p:nvPr/>
        </p:nvSpPr>
        <p:spPr>
          <a:xfrm>
            <a:off x="8644624" y="13236911"/>
            <a:ext cx="9203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1"/>
          <p:cNvSpPr txBox="1"/>
          <p:nvPr/>
        </p:nvSpPr>
        <p:spPr>
          <a:xfrm>
            <a:off x="367202" y="15455027"/>
            <a:ext cx="4277823" cy="1815882"/>
          </a:xfrm>
          <a:prstGeom prst="rect">
            <a:avLst/>
          </a:prstGeom>
          <a:noFill/>
          <a:ln w="38100" cap="flat" cmpd="sng">
            <a:solidFill>
              <a:srgbClr val="C4E4D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SKILLS TAUGHT ACROSS </a:t>
            </a:r>
            <a:r>
              <a:rPr lang="en-US" sz="14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 FRENCH___</a:t>
            </a:r>
            <a:endParaRPr sz="14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arenR"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COMPREHENSION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arenR"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LISTENING COMPREHENSION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arenR"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GRAMMAR 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arenR"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SPEAKING AND COMMUNICATION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arenR"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WRITTEN EXPRESSION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1"/>
          <p:cNvSpPr txBox="1"/>
          <p:nvPr/>
        </p:nvSpPr>
        <p:spPr>
          <a:xfrm>
            <a:off x="11089398" y="14820834"/>
            <a:ext cx="942102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1"/>
          <p:cNvSpPr/>
          <p:nvPr/>
        </p:nvSpPr>
        <p:spPr>
          <a:xfrm>
            <a:off x="3726679" y="4279481"/>
            <a:ext cx="4328584" cy="67728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1"/>
          <p:cNvSpPr/>
          <p:nvPr/>
        </p:nvSpPr>
        <p:spPr>
          <a:xfrm>
            <a:off x="1639737" y="6765659"/>
            <a:ext cx="6415526" cy="67728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1"/>
          <p:cNvSpPr/>
          <p:nvPr/>
        </p:nvSpPr>
        <p:spPr>
          <a:xfrm>
            <a:off x="1639737" y="11738015"/>
            <a:ext cx="6415526" cy="67728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1"/>
          <p:cNvSpPr/>
          <p:nvPr/>
        </p:nvSpPr>
        <p:spPr>
          <a:xfrm>
            <a:off x="3726679" y="1793303"/>
            <a:ext cx="4281811" cy="67728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"/>
          <p:cNvSpPr/>
          <p:nvPr/>
        </p:nvSpPr>
        <p:spPr>
          <a:xfrm>
            <a:off x="1639737" y="9251837"/>
            <a:ext cx="6415526" cy="67728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1"/>
          <p:cNvSpPr/>
          <p:nvPr/>
        </p:nvSpPr>
        <p:spPr>
          <a:xfrm rot="-5400000">
            <a:off x="73386" y="7143593"/>
            <a:ext cx="3163459" cy="2399326"/>
          </a:xfrm>
          <a:prstGeom prst="blockArc">
            <a:avLst>
              <a:gd name="adj1" fmla="val 10726998"/>
              <a:gd name="adj2" fmla="val 317831"/>
              <a:gd name="adj3" fmla="val 28152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5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1"/>
          <p:cNvSpPr/>
          <p:nvPr/>
        </p:nvSpPr>
        <p:spPr>
          <a:xfrm rot="-5400000">
            <a:off x="2280536" y="2166779"/>
            <a:ext cx="3163461" cy="2399326"/>
          </a:xfrm>
          <a:prstGeom prst="blockArc">
            <a:avLst>
              <a:gd name="adj1" fmla="val 10726998"/>
              <a:gd name="adj2" fmla="val 317831"/>
              <a:gd name="adj3" fmla="val 28152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5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1"/>
          <p:cNvSpPr/>
          <p:nvPr/>
        </p:nvSpPr>
        <p:spPr>
          <a:xfrm rot="5400000">
            <a:off x="6408782" y="9625008"/>
            <a:ext cx="3163459" cy="2399326"/>
          </a:xfrm>
          <a:prstGeom prst="blockArc">
            <a:avLst>
              <a:gd name="adj1" fmla="val 10726998"/>
              <a:gd name="adj2" fmla="val 317831"/>
              <a:gd name="adj3" fmla="val 28152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5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1"/>
          <p:cNvSpPr/>
          <p:nvPr/>
        </p:nvSpPr>
        <p:spPr>
          <a:xfrm rot="5400000">
            <a:off x="6408276" y="4659000"/>
            <a:ext cx="3163459" cy="2399326"/>
          </a:xfrm>
          <a:prstGeom prst="blockArc">
            <a:avLst>
              <a:gd name="adj1" fmla="val 10726998"/>
              <a:gd name="adj2" fmla="val 317831"/>
              <a:gd name="adj3" fmla="val 28152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5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" name="Google Shape;48;p1"/>
          <p:cNvGrpSpPr/>
          <p:nvPr/>
        </p:nvGrpSpPr>
        <p:grpSpPr>
          <a:xfrm>
            <a:off x="7838701" y="13547273"/>
            <a:ext cx="1977259" cy="1289984"/>
            <a:chOff x="1066800" y="2610648"/>
            <a:chExt cx="6781800" cy="3942551"/>
          </a:xfrm>
        </p:grpSpPr>
        <p:sp>
          <p:nvSpPr>
            <p:cNvPr id="49" name="Google Shape;49;p1"/>
            <p:cNvSpPr/>
            <p:nvPr/>
          </p:nvSpPr>
          <p:spPr>
            <a:xfrm>
              <a:off x="1066800" y="4572000"/>
              <a:ext cx="6781800" cy="1447800"/>
            </a:xfrm>
            <a:prstGeom prst="ellipse">
              <a:avLst/>
            </a:prstGeom>
            <a:gradFill>
              <a:gsLst>
                <a:gs pos="0">
                  <a:srgbClr val="7F7F7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0" name="Google Shape;50;p1"/>
            <p:cNvGrpSpPr/>
            <p:nvPr/>
          </p:nvGrpSpPr>
          <p:grpSpPr>
            <a:xfrm rot="120000">
              <a:off x="2045651" y="2693267"/>
              <a:ext cx="4800600" cy="3777314"/>
              <a:chOff x="2286000" y="1785286"/>
              <a:chExt cx="4800600" cy="3777314"/>
            </a:xfrm>
          </p:grpSpPr>
          <p:sp>
            <p:nvSpPr>
              <p:cNvPr id="51" name="Google Shape;51;p1"/>
              <p:cNvSpPr/>
              <p:nvPr/>
            </p:nvSpPr>
            <p:spPr>
              <a:xfrm>
                <a:off x="2286000" y="1785286"/>
                <a:ext cx="4800600" cy="3777314"/>
              </a:xfrm>
              <a:prstGeom prst="ellipse">
                <a:avLst/>
              </a:prstGeom>
              <a:gradFill>
                <a:gsLst>
                  <a:gs pos="0">
                    <a:srgbClr val="5F82CA"/>
                  </a:gs>
                  <a:gs pos="50000">
                    <a:srgbClr val="3C70CA"/>
                  </a:gs>
                  <a:gs pos="100000">
                    <a:srgbClr val="2E60B9"/>
                  </a:gs>
                </a:gsLst>
                <a:lin ang="5400000" scaled="0"/>
              </a:gradFill>
              <a:ln w="9525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50800" dist="38100" dir="5400000" algn="t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55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Google Shape;52;p1"/>
              <p:cNvSpPr/>
              <p:nvPr/>
            </p:nvSpPr>
            <p:spPr>
              <a:xfrm>
                <a:off x="2733793" y="1980024"/>
                <a:ext cx="3776870" cy="2971801"/>
              </a:xfrm>
              <a:prstGeom prst="ellipse">
                <a:avLst/>
              </a:prstGeom>
              <a:gradFill>
                <a:gsLst>
                  <a:gs pos="0">
                    <a:srgbClr val="5F82CA"/>
                  </a:gs>
                  <a:gs pos="50000">
                    <a:srgbClr val="3C70CA"/>
                  </a:gs>
                  <a:gs pos="100000">
                    <a:srgbClr val="2E60B9"/>
                  </a:gs>
                </a:gsLst>
                <a:lin ang="5400000" scaled="0"/>
              </a:gradFill>
              <a:ln w="9525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sx="102000" sy="102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55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3" name="Google Shape;53;p1"/>
          <p:cNvGrpSpPr/>
          <p:nvPr/>
        </p:nvGrpSpPr>
        <p:grpSpPr>
          <a:xfrm>
            <a:off x="8303843" y="13251929"/>
            <a:ext cx="1065949" cy="1143588"/>
            <a:chOff x="6453494" y="2317132"/>
            <a:chExt cx="1969724" cy="2047043"/>
          </a:xfrm>
        </p:grpSpPr>
        <p:sp>
          <p:nvSpPr>
            <p:cNvPr id="54" name="Google Shape;54;p1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0">
                  <a:srgbClr val="0070C0"/>
                </a:gs>
                <a:gs pos="13000">
                  <a:srgbClr val="0070C0"/>
                </a:gs>
                <a:gs pos="71000">
                  <a:srgbClr val="00B0F0"/>
                </a:gs>
                <a:gs pos="100000">
                  <a:srgbClr val="00B0F0"/>
                </a:gs>
              </a:gsLst>
              <a:lin ang="5400000" scaled="0"/>
            </a:gradFill>
            <a:ln w="12700" cap="flat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endPara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1"/>
            <p:cNvSpPr txBox="1"/>
            <p:nvPr/>
          </p:nvSpPr>
          <p:spPr>
            <a:xfrm>
              <a:off x="6913395" y="2582518"/>
              <a:ext cx="1163048" cy="137731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 u="sng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YEAR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 u="sng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  <a:endParaRPr/>
            </a:p>
          </p:txBody>
        </p:sp>
      </p:grpSp>
      <p:sp>
        <p:nvSpPr>
          <p:cNvPr id="58" name="Google Shape;58;p1"/>
          <p:cNvSpPr/>
          <p:nvPr/>
        </p:nvSpPr>
        <p:spPr>
          <a:xfrm>
            <a:off x="592705" y="10300624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1136163" y="10783446"/>
            <a:ext cx="9203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8264857" y="7792307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8645755" y="8275129"/>
            <a:ext cx="9203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2" name="Google Shape;62;p1"/>
          <p:cNvGrpSpPr/>
          <p:nvPr/>
        </p:nvGrpSpPr>
        <p:grpSpPr>
          <a:xfrm>
            <a:off x="7688074" y="7974302"/>
            <a:ext cx="1977259" cy="1289984"/>
            <a:chOff x="1066800" y="2610648"/>
            <a:chExt cx="6781800" cy="3942551"/>
          </a:xfrm>
        </p:grpSpPr>
        <p:sp>
          <p:nvSpPr>
            <p:cNvPr id="63" name="Google Shape;63;p1"/>
            <p:cNvSpPr/>
            <p:nvPr/>
          </p:nvSpPr>
          <p:spPr>
            <a:xfrm>
              <a:off x="1066800" y="4572000"/>
              <a:ext cx="6781800" cy="1447800"/>
            </a:xfrm>
            <a:prstGeom prst="ellipse">
              <a:avLst/>
            </a:prstGeom>
            <a:gradFill>
              <a:gsLst>
                <a:gs pos="0">
                  <a:srgbClr val="7F7F7F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" name="Google Shape;64;p1"/>
            <p:cNvGrpSpPr/>
            <p:nvPr/>
          </p:nvGrpSpPr>
          <p:grpSpPr>
            <a:xfrm rot="120000">
              <a:off x="2045651" y="2693267"/>
              <a:ext cx="4800600" cy="3777314"/>
              <a:chOff x="2286000" y="1785286"/>
              <a:chExt cx="4800600" cy="3777314"/>
            </a:xfrm>
          </p:grpSpPr>
          <p:sp>
            <p:nvSpPr>
              <p:cNvPr id="65" name="Google Shape;65;p1"/>
              <p:cNvSpPr/>
              <p:nvPr/>
            </p:nvSpPr>
            <p:spPr>
              <a:xfrm>
                <a:off x="2286000" y="1785286"/>
                <a:ext cx="4800600" cy="3777314"/>
              </a:xfrm>
              <a:prstGeom prst="ellipse">
                <a:avLst/>
              </a:prstGeom>
              <a:gradFill>
                <a:gsLst>
                  <a:gs pos="0">
                    <a:srgbClr val="5F82CA"/>
                  </a:gs>
                  <a:gs pos="50000">
                    <a:srgbClr val="3C70CA"/>
                  </a:gs>
                  <a:gs pos="100000">
                    <a:srgbClr val="2E60B9"/>
                  </a:gs>
                </a:gsLst>
                <a:lin ang="5400000" scaled="0"/>
              </a:gradFill>
              <a:ln w="9525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50800" dist="38100" dir="5400000" algn="t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55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" name="Google Shape;66;p1"/>
              <p:cNvSpPr/>
              <p:nvPr/>
            </p:nvSpPr>
            <p:spPr>
              <a:xfrm>
                <a:off x="2733793" y="1980024"/>
                <a:ext cx="3776870" cy="2971801"/>
              </a:xfrm>
              <a:prstGeom prst="ellipse">
                <a:avLst/>
              </a:prstGeom>
              <a:gradFill>
                <a:gsLst>
                  <a:gs pos="0">
                    <a:srgbClr val="5F82CA"/>
                  </a:gs>
                  <a:gs pos="50000">
                    <a:srgbClr val="3C70CA"/>
                  </a:gs>
                  <a:gs pos="100000">
                    <a:srgbClr val="2E60B9"/>
                  </a:gs>
                </a:gsLst>
                <a:lin ang="5400000" scaled="0"/>
              </a:gradFill>
              <a:ln w="9525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sx="102000" sy="102000" algn="ctr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155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67" name="Google Shape;67;p1"/>
          <p:cNvGrpSpPr/>
          <p:nvPr/>
        </p:nvGrpSpPr>
        <p:grpSpPr>
          <a:xfrm>
            <a:off x="8152419" y="7567678"/>
            <a:ext cx="1065949" cy="1143588"/>
            <a:chOff x="6453494" y="2317132"/>
            <a:chExt cx="1969724" cy="2047043"/>
          </a:xfrm>
        </p:grpSpPr>
        <p:sp>
          <p:nvSpPr>
            <p:cNvPr id="68" name="Google Shape;68;p1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0">
                  <a:srgbClr val="0070C0"/>
                </a:gs>
                <a:gs pos="13000">
                  <a:srgbClr val="0070C0"/>
                </a:gs>
                <a:gs pos="71000">
                  <a:srgbClr val="00B0F0"/>
                </a:gs>
                <a:gs pos="100000">
                  <a:srgbClr val="00B0F0"/>
                </a:gs>
              </a:gsLst>
              <a:lin ang="5400000" scaled="0"/>
            </a:gradFill>
            <a:ln w="12700" cap="flat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endPara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1"/>
            <p:cNvSpPr txBox="1"/>
            <p:nvPr/>
          </p:nvSpPr>
          <p:spPr>
            <a:xfrm>
              <a:off x="6913395" y="2582518"/>
              <a:ext cx="1163048" cy="137731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 u="sng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YEAR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 u="sng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  <a:endParaRPr/>
            </a:p>
          </p:txBody>
        </p:sp>
      </p:grpSp>
      <p:sp>
        <p:nvSpPr>
          <p:cNvPr id="72" name="Google Shape;72;p1"/>
          <p:cNvSpPr/>
          <p:nvPr/>
        </p:nvSpPr>
        <p:spPr>
          <a:xfrm>
            <a:off x="1997459" y="5399443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2378357" y="5882265"/>
            <a:ext cx="9203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"/>
          <p:cNvSpPr/>
          <p:nvPr/>
        </p:nvSpPr>
        <p:spPr>
          <a:xfrm>
            <a:off x="8283797" y="3101911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8664695" y="3584733"/>
            <a:ext cx="9203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7378208" y="1795967"/>
            <a:ext cx="747914" cy="499186"/>
          </a:xfrm>
          <a:prstGeom prst="notchedRightArrow">
            <a:avLst>
              <a:gd name="adj1" fmla="val 68499"/>
              <a:gd name="adj2" fmla="val 36126"/>
            </a:avLst>
          </a:prstGeom>
          <a:gradFill>
            <a:gsLst>
              <a:gs pos="0">
                <a:srgbClr val="006C2D"/>
              </a:gs>
              <a:gs pos="50000">
                <a:srgbClr val="009E40"/>
              </a:gs>
              <a:gs pos="100000">
                <a:srgbClr val="00BD4E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-5564346">
            <a:off x="7315922" y="14477411"/>
            <a:ext cx="984726" cy="902290"/>
          </a:xfrm>
          <a:custGeom>
            <a:avLst/>
            <a:gdLst/>
            <a:ahLst/>
            <a:cxnLst/>
            <a:rect l="l" t="t" r="r" b="b"/>
            <a:pathLst>
              <a:path w="2188464" h="1729740" extrusionOk="0">
                <a:moveTo>
                  <a:pt x="1094232" y="0"/>
                </a:moveTo>
                <a:lnTo>
                  <a:pt x="1563624" y="346710"/>
                </a:lnTo>
                <a:lnTo>
                  <a:pt x="1360696" y="346710"/>
                </a:lnTo>
                <a:cubicBezTo>
                  <a:pt x="1509457" y="785572"/>
                  <a:pt x="1987237" y="1031884"/>
                  <a:pt x="2188464" y="1148334"/>
                </a:cubicBezTo>
                <a:lnTo>
                  <a:pt x="2017776" y="1245870"/>
                </a:lnTo>
                <a:lnTo>
                  <a:pt x="2042160" y="1431798"/>
                </a:lnTo>
                <a:cubicBezTo>
                  <a:pt x="1722019" y="1280162"/>
                  <a:pt x="1479893" y="1073712"/>
                  <a:pt x="1262634" y="853424"/>
                </a:cubicBezTo>
                <a:lnTo>
                  <a:pt x="1262634" y="1718310"/>
                </a:lnTo>
                <a:lnTo>
                  <a:pt x="1094994" y="1615440"/>
                </a:lnTo>
                <a:lnTo>
                  <a:pt x="927354" y="1729740"/>
                </a:lnTo>
                <a:lnTo>
                  <a:pt x="927354" y="851169"/>
                </a:lnTo>
                <a:lnTo>
                  <a:pt x="926592" y="852678"/>
                </a:lnTo>
                <a:cubicBezTo>
                  <a:pt x="709168" y="1073150"/>
                  <a:pt x="484515" y="1267374"/>
                  <a:pt x="146304" y="1431798"/>
                </a:cubicBezTo>
                <a:lnTo>
                  <a:pt x="170688" y="1245870"/>
                </a:lnTo>
                <a:lnTo>
                  <a:pt x="0" y="1148334"/>
                </a:lnTo>
                <a:cubicBezTo>
                  <a:pt x="196164" y="1024289"/>
                  <a:pt x="679008" y="785572"/>
                  <a:pt x="827768" y="346710"/>
                </a:cubicBezTo>
                <a:lnTo>
                  <a:pt x="624840" y="346710"/>
                </a:lnTo>
                <a:lnTo>
                  <a:pt x="1094232" y="0"/>
                </a:lnTo>
                <a:close/>
              </a:path>
            </a:pathLst>
          </a:custGeom>
          <a:gradFill>
            <a:gsLst>
              <a:gs pos="0">
                <a:srgbClr val="7CD54F"/>
              </a:gs>
              <a:gs pos="100000">
                <a:srgbClr val="0A6C0F"/>
              </a:gs>
            </a:gsLst>
            <a:lin ang="16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6799826" y="2109084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5507984" y="2109084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4216142" y="2109084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7035301" y="4572699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5743459" y="4572699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4451617" y="4572699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6999908" y="7090207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5708066" y="7090207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4416224" y="7090207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3124382" y="7090207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1832540" y="7090207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7061314" y="9572253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5769472" y="9572253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4477630" y="9572253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3185788" y="9572253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1893946" y="9572253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6976078" y="12089450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5684236" y="12089450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4392394" y="12089450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3100552" y="12089450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1808710" y="12089450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6766906" y="14831614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5475064" y="14831614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4183222" y="14831614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2891380" y="14831614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1599538" y="14831614"/>
            <a:ext cx="835299" cy="457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7941" y="12979399"/>
            <a:ext cx="673296" cy="792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67071" y="10387389"/>
            <a:ext cx="673296" cy="792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6474" y="7971089"/>
            <a:ext cx="673296" cy="792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8478" y="5489859"/>
            <a:ext cx="673296" cy="792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07579" y="3025107"/>
            <a:ext cx="673296" cy="792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6757587">
            <a:off x="932126" y="11903197"/>
            <a:ext cx="567137" cy="716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6757587">
            <a:off x="974452" y="6900538"/>
            <a:ext cx="567137" cy="716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6757587">
            <a:off x="3107116" y="1981072"/>
            <a:ext cx="567137" cy="716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6194257" flipH="1">
            <a:off x="8161922" y="9518147"/>
            <a:ext cx="584822" cy="628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6194257" flipH="1">
            <a:off x="8200993" y="4489089"/>
            <a:ext cx="584822" cy="628663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"/>
          <p:cNvSpPr txBox="1"/>
          <p:nvPr/>
        </p:nvSpPr>
        <p:spPr>
          <a:xfrm>
            <a:off x="797222" y="4790465"/>
            <a:ext cx="3730761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8 Learning objectives</a:t>
            </a:r>
            <a:endParaRPr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Describing an amazing holiday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Saying how you celebrate festivals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Giving opinions 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Talking about TV /cinema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Talking about food and mealtimes 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Describing where you live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Talking about sports and injuries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2213951" y="10043830"/>
            <a:ext cx="50571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7 Grammar</a:t>
            </a:r>
            <a:endParaRPr sz="12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adjectival agreement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Verbs AVOIR /  AIMER / FAIRE  / ÊTRE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opinions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 Tense of regular ER verbs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Aimer + definite article /infinitive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Possessive adjectives 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 to Future Tense</a:t>
            </a:r>
            <a:endParaRPr dirty="0"/>
          </a:p>
          <a:p>
            <a:pPr marL="171450" marR="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"/>
          <p:cNvSpPr txBox="1"/>
          <p:nvPr/>
        </p:nvSpPr>
        <p:spPr>
          <a:xfrm>
            <a:off x="5524616" y="12460501"/>
            <a:ext cx="3294717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 to language</a:t>
            </a:r>
            <a:endParaRPr sz="12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Greetings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Introducing yourself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Numbers and alphabet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Essential phonics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and character descriptions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Gender and plurality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Talking about birthdays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Talking about siblings and pets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1403764" y="12612149"/>
            <a:ext cx="2455284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600" b="1" u="sng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Y7 Topics</a:t>
            </a:r>
            <a:endParaRPr sz="1600" b="1" u="sng" dirty="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</a:t>
            </a: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school</a:t>
            </a: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free time</a:t>
            </a: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family </a:t>
            </a: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town</a:t>
            </a:r>
            <a:endParaRPr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4120593" y="2683986"/>
            <a:ext cx="2914708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r>
              <a:rPr lang="en-US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8 Grammar </a:t>
            </a:r>
            <a:endParaRPr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3 tenses together 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(past present, future)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Giving a range of opinions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comparative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negatives</a:t>
            </a:r>
            <a:endParaRPr dirty="0"/>
          </a:p>
        </p:txBody>
      </p:sp>
      <p:pic>
        <p:nvPicPr>
          <p:cNvPr id="130" name="Google Shape;130;p1" descr="empowerment Icon 29558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462787" y="12280439"/>
            <a:ext cx="931682" cy="931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" descr="Artist, Colorful, Paint Brush, Palette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20264" y="10739094"/>
            <a:ext cx="895044" cy="972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" descr="Tennis Racket, Tennis, Tennis Ball, Ball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2645796">
            <a:off x="6111710" y="10227027"/>
            <a:ext cx="1799302" cy="899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" descr="Animal, Canine, Cartoon, Dog, Fido, Pet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586479" y="10168160"/>
            <a:ext cx="812347" cy="1360582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"/>
          <p:cNvSpPr txBox="1"/>
          <p:nvPr/>
        </p:nvSpPr>
        <p:spPr>
          <a:xfrm>
            <a:off x="-7772400" y="2286000"/>
            <a:ext cx="184731" cy="42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95581" y="298737"/>
            <a:ext cx="1706050" cy="1057552"/>
          </a:xfrm>
          <a:prstGeom prst="rect">
            <a:avLst/>
          </a:prstGeom>
          <a:solidFill>
            <a:srgbClr val="548135"/>
          </a:solidFill>
          <a:ln>
            <a:noFill/>
          </a:ln>
        </p:spPr>
      </p:pic>
      <p:pic>
        <p:nvPicPr>
          <p:cNvPr id="136" name="Google Shape;136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171358" y="284712"/>
            <a:ext cx="1413691" cy="876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904839" y="16577323"/>
            <a:ext cx="3566469" cy="1261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859047" y="12679556"/>
            <a:ext cx="1536325" cy="153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123143" y="7608548"/>
            <a:ext cx="1621677" cy="1444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466857" y="7636925"/>
            <a:ext cx="1296418" cy="1256616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"/>
          <p:cNvSpPr txBox="1"/>
          <p:nvPr/>
        </p:nvSpPr>
        <p:spPr>
          <a:xfrm>
            <a:off x="3373229" y="7539132"/>
            <a:ext cx="2455284" cy="1785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600" b="1" u="sng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Y8 Topics</a:t>
            </a:r>
            <a:endParaRPr sz="1600" b="1" u="sng" dirty="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holidays</a:t>
            </a:r>
            <a:endParaRPr sz="1600"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Festivals</a:t>
            </a:r>
            <a:endParaRPr sz="1600"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Leisure time</a:t>
            </a:r>
            <a:endParaRPr sz="1600"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 life</a:t>
            </a:r>
            <a:endParaRPr sz="1600"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Sport</a:t>
            </a:r>
            <a:endParaRPr sz="1600" dirty="0"/>
          </a:p>
          <a:p>
            <a:pPr marL="171450" marR="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"/>
          <p:cNvSpPr txBox="1"/>
          <p:nvPr/>
        </p:nvSpPr>
        <p:spPr>
          <a:xfrm>
            <a:off x="8381266" y="1223674"/>
            <a:ext cx="1338997" cy="1418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5" b="1" i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Start GCSE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5" b="1" i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course in Year 9</a:t>
            </a:r>
            <a:endParaRPr sz="2155" b="1" i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"/>
          <p:cNvSpPr txBox="1"/>
          <p:nvPr/>
        </p:nvSpPr>
        <p:spPr>
          <a:xfrm>
            <a:off x="633625" y="1590709"/>
            <a:ext cx="1931602" cy="64633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Assessments every half term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271152" y="5035600"/>
            <a:ext cx="908383" cy="1420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121347" y="3011829"/>
            <a:ext cx="876111" cy="928774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"/>
          <p:cNvSpPr txBox="1"/>
          <p:nvPr/>
        </p:nvSpPr>
        <p:spPr>
          <a:xfrm>
            <a:off x="11996343" y="31188134"/>
            <a:ext cx="3191792" cy="1084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5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Google Shape;149;p1" descr="Amazon.com: Bienvenue French Welcome Metal Sign, 4”x12”, French, France,  Mustache, Welcome, Rustic, Home Décor : Home &amp; Kitchen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5976125" y="15252516"/>
            <a:ext cx="3409950" cy="134302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0" name="Google Shape;150;p1"/>
          <p:cNvGraphicFramePr/>
          <p:nvPr>
            <p:extLst>
              <p:ext uri="{D42A27DB-BD31-4B8C-83A1-F6EECF244321}">
                <p14:modId xmlns:p14="http://schemas.microsoft.com/office/powerpoint/2010/main" val="2004001418"/>
              </p:ext>
            </p:extLst>
          </p:nvPr>
        </p:nvGraphicFramePr>
        <p:xfrm>
          <a:off x="1997458" y="69540"/>
          <a:ext cx="6102750" cy="1257056"/>
        </p:xfrm>
        <a:graphic>
          <a:graphicData uri="http://schemas.openxmlformats.org/drawingml/2006/table">
            <a:tbl>
              <a:tblPr firstRow="1" bandRow="1">
                <a:noFill/>
                <a:tableStyleId>{9AE56DC8-FC46-4B5D-B5FE-8977475873E4}</a:tableStyleId>
              </a:tblPr>
              <a:tblGrid>
                <a:gridCol w="203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0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12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12" b="0" dirty="0">
                          <a:solidFill>
                            <a:schemeClr val="dk1"/>
                          </a:solidFill>
                        </a:rPr>
                        <a:t>Learning Journey Map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12" b="0" dirty="0">
                          <a:solidFill>
                            <a:schemeClr val="dk1"/>
                          </a:solidFill>
                        </a:rPr>
                        <a:t>Key STAGE 3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12" b="0" dirty="0">
                          <a:solidFill>
                            <a:schemeClr val="dk1"/>
                          </a:solidFill>
                        </a:rPr>
                        <a:t>FRENCH</a:t>
                      </a:r>
                      <a:endParaRPr sz="1912" b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12" dirty="0"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51" name="Google Shape;151;p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595995" y="10189099"/>
            <a:ext cx="1269852" cy="1269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5052557" y="5116116"/>
            <a:ext cx="1344295" cy="134429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28;p1">
            <a:extLst>
              <a:ext uri="{FF2B5EF4-FFF2-40B4-BE49-F238E27FC236}">
                <a16:creationId xmlns:a16="http://schemas.microsoft.com/office/drawing/2014/main" id="{70E2468E-0A8F-1541-A99F-23A3C350807B}"/>
              </a:ext>
            </a:extLst>
          </p:cNvPr>
          <p:cNvSpPr txBox="1"/>
          <p:nvPr/>
        </p:nvSpPr>
        <p:spPr>
          <a:xfrm>
            <a:off x="6887082" y="2926694"/>
            <a:ext cx="2914708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pouvoir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+infinitive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il faut +inf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jouer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à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” and “faire de” 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Reflexive verbs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0544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200</Words>
  <Application>Microsoft Office PowerPoint</Application>
  <PresentationFormat>Custom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Noto Sans Symbols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kchayes</dc:creator>
  <cp:lastModifiedBy>STGRIFFITHSV</cp:lastModifiedBy>
  <cp:revision>4</cp:revision>
  <dcterms:created xsi:type="dcterms:W3CDTF">2018-02-08T08:28:53Z</dcterms:created>
  <dcterms:modified xsi:type="dcterms:W3CDTF">2022-07-12T10:49:05Z</dcterms:modified>
</cp:coreProperties>
</file>