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8" r:id="rId5"/>
  </p:sldIdLst>
  <p:sldSz cx="9720263" cy="176403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22D"/>
    <a:srgbClr val="F767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81" autoAdjust="0"/>
    <p:restoredTop sz="94660"/>
  </p:normalViewPr>
  <p:slideViewPr>
    <p:cSldViewPr snapToGrid="0">
      <p:cViewPr varScale="1">
        <p:scale>
          <a:sx n="44" d="100"/>
          <a:sy n="44" d="100"/>
        </p:scale>
        <p:origin x="199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07FE-594C-44DF-BEC7-6A889CFF4A5A}" type="datetimeFigureOut">
              <a:rPr lang="en-GB" smtClean="0"/>
              <a:t>04/05/2022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4B12-2133-40E6-803D-738F8620B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302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07FE-594C-44DF-BEC7-6A889CFF4A5A}" type="datetimeFigureOut">
              <a:rPr lang="en-GB" smtClean="0"/>
              <a:t>04/05/2022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4B12-2133-40E6-803D-738F8620B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972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939183"/>
            <a:ext cx="2095932" cy="149493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939183"/>
            <a:ext cx="6166292" cy="149493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07FE-594C-44DF-BEC7-6A889CFF4A5A}" type="datetimeFigureOut">
              <a:rPr lang="en-GB" smtClean="0"/>
              <a:t>04/05/2022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4B12-2133-40E6-803D-738F8620B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003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07FE-594C-44DF-BEC7-6A889CFF4A5A}" type="datetimeFigureOut">
              <a:rPr lang="en-GB" smtClean="0"/>
              <a:t>04/05/2022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4B12-2133-40E6-803D-738F8620B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025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</p:spPr>
        <p:txBody>
          <a:bodyPr anchor="b"/>
          <a:lstStyle>
            <a:lvl1pPr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/>
                </a:solidFill>
              </a:defRPr>
            </a:lvl1pPr>
            <a:lvl2pPr marL="486004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07FE-594C-44DF-BEC7-6A889CFF4A5A}" type="datetimeFigureOut">
              <a:rPr lang="en-GB" smtClean="0"/>
              <a:t>04/05/2022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4B12-2133-40E6-803D-738F8620B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902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07FE-594C-44DF-BEC7-6A889CFF4A5A}" type="datetimeFigureOut">
              <a:rPr lang="en-GB" smtClean="0"/>
              <a:t>04/05/2022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4B12-2133-40E6-803D-738F8620B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983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6443610"/>
            <a:ext cx="4112126" cy="94775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4324325"/>
            <a:ext cx="4132378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6443610"/>
            <a:ext cx="4132378" cy="94775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07FE-594C-44DF-BEC7-6A889CFF4A5A}" type="datetimeFigureOut">
              <a:rPr lang="en-GB" smtClean="0"/>
              <a:t>04/05/2022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4B12-2133-40E6-803D-738F8620B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953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07FE-594C-44DF-BEC7-6A889CFF4A5A}" type="datetimeFigureOut">
              <a:rPr lang="en-GB" smtClean="0"/>
              <a:t>04/05/2022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4B12-2133-40E6-803D-738F8620B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304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07FE-594C-44DF-BEC7-6A889CFF4A5A}" type="datetimeFigureOut">
              <a:rPr lang="en-GB" smtClean="0"/>
              <a:t>04/05/2022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4B12-2133-40E6-803D-738F8620B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719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2539880"/>
            <a:ext cx="4920883" cy="12536047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07FE-594C-44DF-BEC7-6A889CFF4A5A}" type="datetimeFigureOut">
              <a:rPr lang="en-GB" smtClean="0"/>
              <a:t>04/05/2022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4B12-2133-40E6-803D-738F8620B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603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2539880"/>
            <a:ext cx="4920883" cy="12536047"/>
          </a:xfrm>
        </p:spPr>
        <p:txBody>
          <a:bodyPr anchor="t"/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07FE-594C-44DF-BEC7-6A889CFF4A5A}" type="datetimeFigureOut">
              <a:rPr lang="en-GB" smtClean="0"/>
              <a:t>04/05/2022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4B12-2133-40E6-803D-738F8620B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388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607FE-594C-44DF-BEC7-6A889CFF4A5A}" type="datetimeFigureOut">
              <a:rPr lang="en-GB" smtClean="0"/>
              <a:t>04/05/2022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A4B12-2133-40E6-803D-738F8620B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866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72007" rtl="0" eaLnBrk="1" latinLnBrk="0" hangingPunct="1">
        <a:lnSpc>
          <a:spcPct val="90000"/>
        </a:lnSpc>
        <a:spcBef>
          <a:spcPct val="0"/>
        </a:spcBef>
        <a:buNone/>
        <a:defRPr sz="46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002" indent="-243002" algn="l" defTabSz="972007" rtl="0" eaLnBrk="1" latinLnBrk="0" hangingPunct="1">
        <a:lnSpc>
          <a:spcPct val="90000"/>
        </a:lnSpc>
        <a:spcBef>
          <a:spcPts val="1063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29005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15009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70101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2187016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2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icture 123">
            <a:extLst>
              <a:ext uri="{FF2B5EF4-FFF2-40B4-BE49-F238E27FC236}">
                <a16:creationId xmlns:a16="http://schemas.microsoft.com/office/drawing/2014/main" id="{7C72BB64-51A5-4115-8DB3-38DAFB0A4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8789" y="4872401"/>
            <a:ext cx="866627" cy="866627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BE9DD557-0934-4EC5-AE9D-EF1FC48114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884" t="7640"/>
          <a:stretch/>
        </p:blipFill>
        <p:spPr>
          <a:xfrm>
            <a:off x="84514" y="6516866"/>
            <a:ext cx="761001" cy="725002"/>
          </a:xfrm>
          <a:prstGeom prst="rect">
            <a:avLst/>
          </a:prstGeom>
        </p:spPr>
      </p:pic>
      <p:pic>
        <p:nvPicPr>
          <p:cNvPr id="101" name="Picture 100" descr="Increasing Graph Indicating Progress Report And Financial ...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936" y="8732694"/>
            <a:ext cx="923065" cy="838835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88E03BE1-036D-4B29-A3EC-F724CB2D0A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7180" y="14776184"/>
            <a:ext cx="1148550" cy="810876"/>
          </a:xfrm>
          <a:prstGeom prst="rect">
            <a:avLst/>
          </a:prstGeom>
        </p:spPr>
      </p:pic>
      <p:sp>
        <p:nvSpPr>
          <p:cNvPr id="4" name="Block Arc 3">
            <a:extLst>
              <a:ext uri="{FF2B5EF4-FFF2-40B4-BE49-F238E27FC236}">
                <a16:creationId xmlns:a16="http://schemas.microsoft.com/office/drawing/2014/main" id="{0A137955-A662-4852-B7FF-8C094146FC8D}"/>
              </a:ext>
            </a:extLst>
          </p:cNvPr>
          <p:cNvSpPr/>
          <p:nvPr/>
        </p:nvSpPr>
        <p:spPr>
          <a:xfrm rot="16200000">
            <a:off x="920063" y="13800259"/>
            <a:ext cx="2780712" cy="2184400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E7119A-E78D-4A80-B488-69FFB37CAC71}"/>
              </a:ext>
            </a:extLst>
          </p:cNvPr>
          <p:cNvSpPr/>
          <p:nvPr/>
        </p:nvSpPr>
        <p:spPr>
          <a:xfrm>
            <a:off x="2278514" y="15672053"/>
            <a:ext cx="6229535" cy="611147"/>
          </a:xfrm>
          <a:prstGeom prst="rect">
            <a:avLst/>
          </a:prstGeom>
          <a:gradFill flip="none" rotWithShape="1">
            <a:gsLst>
              <a:gs pos="0">
                <a:srgbClr val="FF00FF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Block Arc 5">
            <a:extLst>
              <a:ext uri="{FF2B5EF4-FFF2-40B4-BE49-F238E27FC236}">
                <a16:creationId xmlns:a16="http://schemas.microsoft.com/office/drawing/2014/main" id="{7BFE3937-A8DB-4BBA-8331-DBD58B5E78AB}"/>
              </a:ext>
            </a:extLst>
          </p:cNvPr>
          <p:cNvSpPr/>
          <p:nvPr/>
        </p:nvSpPr>
        <p:spPr>
          <a:xfrm rot="5400000" flipH="1">
            <a:off x="6328839" y="11288337"/>
            <a:ext cx="3404310" cy="2271941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9C4B3A-035B-4EE1-94D9-370B6C072C8A}"/>
              </a:ext>
            </a:extLst>
          </p:cNvPr>
          <p:cNvSpPr/>
          <p:nvPr/>
        </p:nvSpPr>
        <p:spPr>
          <a:xfrm>
            <a:off x="2300251" y="13504189"/>
            <a:ext cx="5841999" cy="621843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rgbClr val="FFC00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1DA9D5-DF3C-4096-83FE-0F2AAF04994E}"/>
              </a:ext>
            </a:extLst>
          </p:cNvPr>
          <p:cNvSpPr/>
          <p:nvPr/>
        </p:nvSpPr>
        <p:spPr>
          <a:xfrm>
            <a:off x="2226463" y="10722152"/>
            <a:ext cx="5841604" cy="627117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rgbClr val="FFC00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Block Arc 8">
            <a:extLst>
              <a:ext uri="{FF2B5EF4-FFF2-40B4-BE49-F238E27FC236}">
                <a16:creationId xmlns:a16="http://schemas.microsoft.com/office/drawing/2014/main" id="{2840EEB6-139C-47C4-B9E3-31051D5835F0}"/>
              </a:ext>
            </a:extLst>
          </p:cNvPr>
          <p:cNvSpPr/>
          <p:nvPr/>
        </p:nvSpPr>
        <p:spPr>
          <a:xfrm rot="16200000">
            <a:off x="596265" y="8647570"/>
            <a:ext cx="3220219" cy="2166166"/>
          </a:xfrm>
          <a:prstGeom prst="blockArc">
            <a:avLst>
              <a:gd name="adj1" fmla="val 10726998"/>
              <a:gd name="adj2" fmla="val 263439"/>
              <a:gd name="adj3" fmla="val 28511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Block Arc 9">
            <a:extLst>
              <a:ext uri="{FF2B5EF4-FFF2-40B4-BE49-F238E27FC236}">
                <a16:creationId xmlns:a16="http://schemas.microsoft.com/office/drawing/2014/main" id="{E2378938-7222-4E17-BB89-F0E0E6AAC88F}"/>
              </a:ext>
            </a:extLst>
          </p:cNvPr>
          <p:cNvSpPr/>
          <p:nvPr/>
        </p:nvSpPr>
        <p:spPr>
          <a:xfrm rot="5400000" flipH="1">
            <a:off x="6475174" y="6188668"/>
            <a:ext cx="2847721" cy="2287911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40">
            <a:extLst>
              <a:ext uri="{FF2B5EF4-FFF2-40B4-BE49-F238E27FC236}">
                <a16:creationId xmlns:a16="http://schemas.microsoft.com/office/drawing/2014/main" id="{C46DC4D1-E076-4BDF-986A-FA9A347CD35C}"/>
              </a:ext>
            </a:extLst>
          </p:cNvPr>
          <p:cNvSpPr/>
          <p:nvPr/>
        </p:nvSpPr>
        <p:spPr>
          <a:xfrm>
            <a:off x="2122176" y="8132336"/>
            <a:ext cx="5909338" cy="629029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FF00"/>
              </a:gs>
              <a:gs pos="100000">
                <a:srgbClr val="00B05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8C18F1-B4E5-47D2-9784-9ADAD27A50A9}"/>
              </a:ext>
            </a:extLst>
          </p:cNvPr>
          <p:cNvSpPr/>
          <p:nvPr/>
        </p:nvSpPr>
        <p:spPr>
          <a:xfrm>
            <a:off x="2090639" y="5895078"/>
            <a:ext cx="5827821" cy="642958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rgbClr val="00B05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Block Arc 12">
            <a:extLst>
              <a:ext uri="{FF2B5EF4-FFF2-40B4-BE49-F238E27FC236}">
                <a16:creationId xmlns:a16="http://schemas.microsoft.com/office/drawing/2014/main" id="{B316AE5A-C024-4BE7-AFAE-1141A902CA85}"/>
              </a:ext>
            </a:extLst>
          </p:cNvPr>
          <p:cNvSpPr/>
          <p:nvPr/>
        </p:nvSpPr>
        <p:spPr>
          <a:xfrm rot="16200000">
            <a:off x="703569" y="4006589"/>
            <a:ext cx="2824487" cy="2229302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81BD46-F04A-42DF-A2EC-360699F0693E}"/>
              </a:ext>
            </a:extLst>
          </p:cNvPr>
          <p:cNvSpPr/>
          <p:nvPr/>
        </p:nvSpPr>
        <p:spPr>
          <a:xfrm>
            <a:off x="2115133" y="3704591"/>
            <a:ext cx="5827819" cy="633773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rgbClr val="7030A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riangle 47">
            <a:extLst>
              <a:ext uri="{FF2B5EF4-FFF2-40B4-BE49-F238E27FC236}">
                <a16:creationId xmlns:a16="http://schemas.microsoft.com/office/drawing/2014/main" id="{1AFD84C0-F02F-43A6-8F5B-4FD305FD4338}"/>
              </a:ext>
            </a:extLst>
          </p:cNvPr>
          <p:cNvSpPr/>
          <p:nvPr/>
        </p:nvSpPr>
        <p:spPr>
          <a:xfrm>
            <a:off x="1089960" y="396975"/>
            <a:ext cx="731521" cy="642998"/>
          </a:xfrm>
          <a:prstGeom prst="triangl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F00F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9D8961-3423-4CF4-ADB9-3B91F67684B8}"/>
              </a:ext>
            </a:extLst>
          </p:cNvPr>
          <p:cNvSpPr/>
          <p:nvPr/>
        </p:nvSpPr>
        <p:spPr>
          <a:xfrm rot="16200000">
            <a:off x="929586" y="1320064"/>
            <a:ext cx="1057175" cy="490600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9F6AFB6-5A5C-4563-91AA-2CA58C9E2FDC}"/>
              </a:ext>
            </a:extLst>
          </p:cNvPr>
          <p:cNvSpPr/>
          <p:nvPr/>
        </p:nvSpPr>
        <p:spPr>
          <a:xfrm>
            <a:off x="7065858" y="15336029"/>
            <a:ext cx="1214980" cy="1214611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64E8431-EA2E-4E2E-B847-E21990A115CB}"/>
              </a:ext>
            </a:extLst>
          </p:cNvPr>
          <p:cNvSpPr/>
          <p:nvPr/>
        </p:nvSpPr>
        <p:spPr>
          <a:xfrm>
            <a:off x="7252219" y="15536815"/>
            <a:ext cx="841075" cy="8271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5825FCA-D4A3-465C-8F01-AD6F64ABA67D}"/>
              </a:ext>
            </a:extLst>
          </p:cNvPr>
          <p:cNvSpPr txBox="1"/>
          <p:nvPr/>
        </p:nvSpPr>
        <p:spPr>
          <a:xfrm>
            <a:off x="7241429" y="15547663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 </a:t>
            </a:r>
            <a:r>
              <a:rPr lang="en-US" sz="4800" b="1" dirty="0">
                <a:solidFill>
                  <a:srgbClr val="002060"/>
                </a:solidFill>
              </a:rPr>
              <a:t>7</a:t>
            </a:r>
          </a:p>
        </p:txBody>
      </p:sp>
      <p:sp>
        <p:nvSpPr>
          <p:cNvPr id="20" name="Triangle 70">
            <a:extLst>
              <a:ext uri="{FF2B5EF4-FFF2-40B4-BE49-F238E27FC236}">
                <a16:creationId xmlns:a16="http://schemas.microsoft.com/office/drawing/2014/main" id="{ACEFD49C-3167-43B8-8923-50DC20C22F77}"/>
              </a:ext>
            </a:extLst>
          </p:cNvPr>
          <p:cNvSpPr/>
          <p:nvPr/>
        </p:nvSpPr>
        <p:spPr>
          <a:xfrm rot="16200000">
            <a:off x="311032" y="1469271"/>
            <a:ext cx="816776" cy="642701"/>
          </a:xfrm>
          <a:prstGeom prst="triangl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F00F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3F53507-602B-49C6-8056-BF7E758E214C}"/>
              </a:ext>
            </a:extLst>
          </p:cNvPr>
          <p:cNvCxnSpPr>
            <a:cxnSpLocks/>
          </p:cNvCxnSpPr>
          <p:nvPr/>
        </p:nvCxnSpPr>
        <p:spPr>
          <a:xfrm flipV="1">
            <a:off x="4919027" y="16073647"/>
            <a:ext cx="0" cy="541703"/>
          </a:xfrm>
          <a:prstGeom prst="line">
            <a:avLst/>
          </a:prstGeom>
          <a:ln w="57150">
            <a:solidFill>
              <a:srgbClr val="202B5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44794A64-4C45-4595-91E1-E521669255C4}"/>
              </a:ext>
            </a:extLst>
          </p:cNvPr>
          <p:cNvSpPr/>
          <p:nvPr/>
        </p:nvSpPr>
        <p:spPr>
          <a:xfrm>
            <a:off x="4294090" y="13198050"/>
            <a:ext cx="1214980" cy="1214611"/>
          </a:xfrm>
          <a:prstGeom prst="ellipse">
            <a:avLst/>
          </a:prstGeom>
          <a:solidFill>
            <a:srgbClr val="FF7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DC1424A-6434-486B-A1EF-E510A135FFCC}"/>
              </a:ext>
            </a:extLst>
          </p:cNvPr>
          <p:cNvSpPr/>
          <p:nvPr/>
        </p:nvSpPr>
        <p:spPr>
          <a:xfrm>
            <a:off x="4498490" y="13408143"/>
            <a:ext cx="841075" cy="8271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29E901E-21B0-46DE-93D7-F1A9CC9AA580}"/>
              </a:ext>
            </a:extLst>
          </p:cNvPr>
          <p:cNvSpPr txBox="1"/>
          <p:nvPr/>
        </p:nvSpPr>
        <p:spPr>
          <a:xfrm>
            <a:off x="4458848" y="13398836"/>
            <a:ext cx="841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 </a:t>
            </a:r>
            <a:r>
              <a:rPr lang="en-US" sz="4800" b="1" dirty="0"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64F6AD4-2ECC-4E55-9CDF-E8CACBCB859F}"/>
              </a:ext>
            </a:extLst>
          </p:cNvPr>
          <p:cNvSpPr/>
          <p:nvPr/>
        </p:nvSpPr>
        <p:spPr>
          <a:xfrm>
            <a:off x="5686539" y="16481420"/>
            <a:ext cx="1442081" cy="845567"/>
          </a:xfrm>
          <a:prstGeom prst="rect">
            <a:avLst/>
          </a:prstGeom>
          <a:solidFill>
            <a:srgbClr val="FF0000"/>
          </a:solidFill>
          <a:ln w="19050">
            <a:solidFill>
              <a:srgbClr val="2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Analysing and Displaying Data</a:t>
            </a:r>
          </a:p>
          <a:p>
            <a:pPr algn="ctr"/>
            <a:r>
              <a:rPr lang="en-GB" sz="1200" dirty="0"/>
              <a:t>Averages, Graphs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528825A-3353-4B7A-8F7D-BE14094E5F0F}"/>
              </a:ext>
            </a:extLst>
          </p:cNvPr>
          <p:cNvSpPr/>
          <p:nvPr/>
        </p:nvSpPr>
        <p:spPr>
          <a:xfrm>
            <a:off x="2183540" y="10410052"/>
            <a:ext cx="1214980" cy="1214611"/>
          </a:xfrm>
          <a:prstGeom prst="ellipse">
            <a:avLst/>
          </a:prstGeom>
          <a:solidFill>
            <a:srgbClr val="FF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1DF39FF-513B-4310-BE51-4B6D649C05E5}"/>
              </a:ext>
            </a:extLst>
          </p:cNvPr>
          <p:cNvSpPr/>
          <p:nvPr/>
        </p:nvSpPr>
        <p:spPr>
          <a:xfrm>
            <a:off x="2369901" y="10610838"/>
            <a:ext cx="841075" cy="8271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7BF0CB8-45DA-4D28-BCF8-495BA175CEAD}"/>
              </a:ext>
            </a:extLst>
          </p:cNvPr>
          <p:cNvSpPr txBox="1"/>
          <p:nvPr/>
        </p:nvSpPr>
        <p:spPr>
          <a:xfrm>
            <a:off x="2359111" y="10621686"/>
            <a:ext cx="841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 </a:t>
            </a:r>
            <a:r>
              <a:rPr lang="en-US" sz="4800" b="1" dirty="0">
                <a:solidFill>
                  <a:srgbClr val="002060"/>
                </a:solidFill>
              </a:rPr>
              <a:t>9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495C9D6-532B-4761-A058-DD6F0D28BB30}"/>
              </a:ext>
            </a:extLst>
          </p:cNvPr>
          <p:cNvSpPr/>
          <p:nvPr/>
        </p:nvSpPr>
        <p:spPr>
          <a:xfrm>
            <a:off x="6816014" y="7838258"/>
            <a:ext cx="1214980" cy="1214611"/>
          </a:xfrm>
          <a:prstGeom prst="ellipse">
            <a:avLst/>
          </a:prstGeom>
          <a:solidFill>
            <a:srgbClr val="56CB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CEBA0D6-9505-40AC-BE61-FE210894A0F6}"/>
              </a:ext>
            </a:extLst>
          </p:cNvPr>
          <p:cNvSpPr/>
          <p:nvPr/>
        </p:nvSpPr>
        <p:spPr>
          <a:xfrm>
            <a:off x="7002375" y="8039044"/>
            <a:ext cx="841075" cy="8271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629F47A-C9A9-4C8F-94F5-12C278DA077C}"/>
              </a:ext>
            </a:extLst>
          </p:cNvPr>
          <p:cNvSpPr txBox="1"/>
          <p:nvPr/>
        </p:nvSpPr>
        <p:spPr>
          <a:xfrm>
            <a:off x="6991585" y="8049892"/>
            <a:ext cx="841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</a:rPr>
              <a:t>10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64D1BDE-B15D-48A9-B431-FB8E21924E2E}"/>
              </a:ext>
            </a:extLst>
          </p:cNvPr>
          <p:cNvSpPr/>
          <p:nvPr/>
        </p:nvSpPr>
        <p:spPr>
          <a:xfrm>
            <a:off x="1995996" y="5589328"/>
            <a:ext cx="1214980" cy="1214611"/>
          </a:xfrm>
          <a:prstGeom prst="ellipse">
            <a:avLst/>
          </a:prstGeom>
          <a:solidFill>
            <a:srgbClr val="00B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B8983D3-85D7-4269-AAAD-1135972056A2}"/>
              </a:ext>
            </a:extLst>
          </p:cNvPr>
          <p:cNvSpPr/>
          <p:nvPr/>
        </p:nvSpPr>
        <p:spPr>
          <a:xfrm>
            <a:off x="2182357" y="5790114"/>
            <a:ext cx="841075" cy="8271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DB1AB6E-8C97-4940-B71C-1542288E9333}"/>
              </a:ext>
            </a:extLst>
          </p:cNvPr>
          <p:cNvSpPr txBox="1"/>
          <p:nvPr/>
        </p:nvSpPr>
        <p:spPr>
          <a:xfrm>
            <a:off x="2171567" y="5800962"/>
            <a:ext cx="841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</a:rPr>
              <a:t>11</a:t>
            </a:r>
          </a:p>
        </p:txBody>
      </p:sp>
      <p:sp>
        <p:nvSpPr>
          <p:cNvPr id="36" name="Block Arc 35">
            <a:extLst>
              <a:ext uri="{FF2B5EF4-FFF2-40B4-BE49-F238E27FC236}">
                <a16:creationId xmlns:a16="http://schemas.microsoft.com/office/drawing/2014/main" id="{564376AF-DDBC-426C-A232-BB4FDE342FF9}"/>
              </a:ext>
            </a:extLst>
          </p:cNvPr>
          <p:cNvSpPr/>
          <p:nvPr/>
        </p:nvSpPr>
        <p:spPr>
          <a:xfrm rot="5400000" flipH="1">
            <a:off x="6507546" y="1764675"/>
            <a:ext cx="2847721" cy="2287911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84E4979-3AF5-4D13-A806-1D490F086444}"/>
              </a:ext>
            </a:extLst>
          </p:cNvPr>
          <p:cNvSpPr/>
          <p:nvPr/>
        </p:nvSpPr>
        <p:spPr>
          <a:xfrm>
            <a:off x="1040772" y="1486842"/>
            <a:ext cx="6898856" cy="633773"/>
          </a:xfrm>
          <a:prstGeom prst="rect">
            <a:avLst/>
          </a:prstGeom>
          <a:gradFill>
            <a:gsLst>
              <a:gs pos="0">
                <a:srgbClr val="FF00FF"/>
              </a:gs>
              <a:gs pos="100000">
                <a:srgbClr val="7030A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2D21FB80-9B2A-48AC-9539-F4F5649CB485}"/>
              </a:ext>
            </a:extLst>
          </p:cNvPr>
          <p:cNvSpPr/>
          <p:nvPr/>
        </p:nvSpPr>
        <p:spPr>
          <a:xfrm>
            <a:off x="6871068" y="3416989"/>
            <a:ext cx="1214980" cy="1214611"/>
          </a:xfrm>
          <a:prstGeom prst="ellipse">
            <a:avLst/>
          </a:prstGeom>
          <a:solidFill>
            <a:srgbClr val="6C5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5CFFDEA-0762-44F8-B81C-B7D28D550640}"/>
              </a:ext>
            </a:extLst>
          </p:cNvPr>
          <p:cNvSpPr/>
          <p:nvPr/>
        </p:nvSpPr>
        <p:spPr>
          <a:xfrm>
            <a:off x="7057429" y="3617775"/>
            <a:ext cx="841075" cy="8271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DCFE19D-1DA7-4860-A8BA-B87BA9BDAD05}"/>
              </a:ext>
            </a:extLst>
          </p:cNvPr>
          <p:cNvSpPr txBox="1"/>
          <p:nvPr/>
        </p:nvSpPr>
        <p:spPr>
          <a:xfrm>
            <a:off x="7046639" y="3628623"/>
            <a:ext cx="841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</a:rPr>
              <a:t>12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787CB32-142D-4D07-BB68-1BC62D3B28A9}"/>
              </a:ext>
            </a:extLst>
          </p:cNvPr>
          <p:cNvSpPr/>
          <p:nvPr/>
        </p:nvSpPr>
        <p:spPr>
          <a:xfrm>
            <a:off x="4959721" y="1152415"/>
            <a:ext cx="1214980" cy="1214611"/>
          </a:xfrm>
          <a:prstGeom prst="ellipse">
            <a:avLst/>
          </a:prstGeom>
          <a:solidFill>
            <a:srgbClr val="AD2C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1F44FF0-9DDD-4D01-B329-19DC2FB6BFEA}"/>
              </a:ext>
            </a:extLst>
          </p:cNvPr>
          <p:cNvSpPr/>
          <p:nvPr/>
        </p:nvSpPr>
        <p:spPr>
          <a:xfrm>
            <a:off x="5146082" y="1353201"/>
            <a:ext cx="841075" cy="8271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EF54865-A76A-4791-A39D-C590773690BF}"/>
              </a:ext>
            </a:extLst>
          </p:cNvPr>
          <p:cNvSpPr txBox="1"/>
          <p:nvPr/>
        </p:nvSpPr>
        <p:spPr>
          <a:xfrm>
            <a:off x="5135292" y="1364049"/>
            <a:ext cx="841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</a:rPr>
              <a:t>13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59CB928-6FF3-4A39-8560-80915151D77B}"/>
              </a:ext>
            </a:extLst>
          </p:cNvPr>
          <p:cNvSpPr/>
          <p:nvPr/>
        </p:nvSpPr>
        <p:spPr>
          <a:xfrm>
            <a:off x="789554" y="37222"/>
            <a:ext cx="1341120" cy="321769"/>
          </a:xfrm>
          <a:prstGeom prst="rect">
            <a:avLst/>
          </a:prstGeom>
          <a:solidFill>
            <a:srgbClr val="FE07FE"/>
          </a:solidFill>
          <a:ln w="19050">
            <a:solidFill>
              <a:srgbClr val="2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/>
              <a:t>Higher Education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0BB16C1-9865-479A-B569-9C54CD873BF7}"/>
              </a:ext>
            </a:extLst>
          </p:cNvPr>
          <p:cNvSpPr/>
          <p:nvPr/>
        </p:nvSpPr>
        <p:spPr>
          <a:xfrm rot="16200000">
            <a:off x="-461396" y="1595518"/>
            <a:ext cx="1341120" cy="321769"/>
          </a:xfrm>
          <a:prstGeom prst="rect">
            <a:avLst/>
          </a:prstGeom>
          <a:solidFill>
            <a:srgbClr val="FE07FE"/>
          </a:solidFill>
          <a:ln w="19050">
            <a:solidFill>
              <a:srgbClr val="2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/>
              <a:t>Employment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FC0598E-712A-425B-833E-3777A838D019}"/>
              </a:ext>
            </a:extLst>
          </p:cNvPr>
          <p:cNvCxnSpPr>
            <a:cxnSpLocks/>
          </p:cNvCxnSpPr>
          <p:nvPr/>
        </p:nvCxnSpPr>
        <p:spPr>
          <a:xfrm flipV="1">
            <a:off x="6480227" y="16057545"/>
            <a:ext cx="0" cy="541703"/>
          </a:xfrm>
          <a:prstGeom prst="line">
            <a:avLst/>
          </a:prstGeom>
          <a:ln w="57150">
            <a:solidFill>
              <a:srgbClr val="202B5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0E7995E7-D113-4C45-B000-62D8D560C8B4}"/>
              </a:ext>
            </a:extLst>
          </p:cNvPr>
          <p:cNvSpPr/>
          <p:nvPr/>
        </p:nvSpPr>
        <p:spPr>
          <a:xfrm>
            <a:off x="8467199" y="15672052"/>
            <a:ext cx="1160856" cy="611147"/>
          </a:xfrm>
          <a:prstGeom prst="rect">
            <a:avLst/>
          </a:prstGeom>
          <a:gradFill flip="none" rotWithShape="1">
            <a:gsLst>
              <a:gs pos="0">
                <a:srgbClr val="FF00FF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A2E4E0D-35AD-4D68-B22F-55D25912498F}"/>
              </a:ext>
            </a:extLst>
          </p:cNvPr>
          <p:cNvCxnSpPr>
            <a:cxnSpLocks/>
          </p:cNvCxnSpPr>
          <p:nvPr/>
        </p:nvCxnSpPr>
        <p:spPr>
          <a:xfrm flipV="1">
            <a:off x="2126395" y="15943334"/>
            <a:ext cx="225674" cy="534083"/>
          </a:xfrm>
          <a:prstGeom prst="line">
            <a:avLst/>
          </a:prstGeom>
          <a:ln w="57150">
            <a:solidFill>
              <a:srgbClr val="202B5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4AF1BE2-506B-4CB7-B6A8-B5580721E2A9}"/>
              </a:ext>
            </a:extLst>
          </p:cNvPr>
          <p:cNvCxnSpPr>
            <a:cxnSpLocks/>
          </p:cNvCxnSpPr>
          <p:nvPr/>
        </p:nvCxnSpPr>
        <p:spPr>
          <a:xfrm>
            <a:off x="1060468" y="15547663"/>
            <a:ext cx="622264" cy="0"/>
          </a:xfrm>
          <a:prstGeom prst="line">
            <a:avLst/>
          </a:prstGeom>
          <a:ln w="57150">
            <a:solidFill>
              <a:srgbClr val="202B5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7C163FD-A771-4451-A9DC-7630869D8F99}"/>
              </a:ext>
            </a:extLst>
          </p:cNvPr>
          <p:cNvCxnSpPr>
            <a:cxnSpLocks/>
          </p:cNvCxnSpPr>
          <p:nvPr/>
        </p:nvCxnSpPr>
        <p:spPr>
          <a:xfrm>
            <a:off x="1152185" y="14412661"/>
            <a:ext cx="341055" cy="107096"/>
          </a:xfrm>
          <a:prstGeom prst="line">
            <a:avLst/>
          </a:prstGeom>
          <a:ln w="57150">
            <a:solidFill>
              <a:srgbClr val="202B5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C1CB999-7728-4C71-BE1E-AF19D9E3A605}"/>
              </a:ext>
            </a:extLst>
          </p:cNvPr>
          <p:cNvCxnSpPr>
            <a:cxnSpLocks/>
          </p:cNvCxnSpPr>
          <p:nvPr/>
        </p:nvCxnSpPr>
        <p:spPr>
          <a:xfrm>
            <a:off x="3289428" y="13124363"/>
            <a:ext cx="109092" cy="606003"/>
          </a:xfrm>
          <a:prstGeom prst="line">
            <a:avLst/>
          </a:prstGeom>
          <a:ln w="57150">
            <a:solidFill>
              <a:srgbClr val="202B5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0195103-DB9D-4ADD-8E33-1959E4FA2735}"/>
              </a:ext>
            </a:extLst>
          </p:cNvPr>
          <p:cNvCxnSpPr>
            <a:cxnSpLocks/>
          </p:cNvCxnSpPr>
          <p:nvPr/>
        </p:nvCxnSpPr>
        <p:spPr>
          <a:xfrm flipH="1">
            <a:off x="6110250" y="13177569"/>
            <a:ext cx="143091" cy="688307"/>
          </a:xfrm>
          <a:prstGeom prst="line">
            <a:avLst/>
          </a:prstGeom>
          <a:ln w="57150">
            <a:solidFill>
              <a:srgbClr val="202B5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2553256-CE90-494A-A4CD-C2C5875F9C3A}"/>
              </a:ext>
            </a:extLst>
          </p:cNvPr>
          <p:cNvCxnSpPr>
            <a:cxnSpLocks/>
          </p:cNvCxnSpPr>
          <p:nvPr/>
        </p:nvCxnSpPr>
        <p:spPr>
          <a:xfrm flipH="1" flipV="1">
            <a:off x="6779110" y="13814334"/>
            <a:ext cx="10790" cy="540327"/>
          </a:xfrm>
          <a:prstGeom prst="line">
            <a:avLst/>
          </a:prstGeom>
          <a:ln w="57150">
            <a:solidFill>
              <a:srgbClr val="202B5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FF9692A-248C-4EC7-A1E1-E8D00E754D18}"/>
              </a:ext>
            </a:extLst>
          </p:cNvPr>
          <p:cNvCxnSpPr>
            <a:cxnSpLocks/>
          </p:cNvCxnSpPr>
          <p:nvPr/>
        </p:nvCxnSpPr>
        <p:spPr>
          <a:xfrm flipH="1" flipV="1">
            <a:off x="7784846" y="13852643"/>
            <a:ext cx="300852" cy="462922"/>
          </a:xfrm>
          <a:prstGeom prst="line">
            <a:avLst/>
          </a:prstGeom>
          <a:ln w="57150">
            <a:solidFill>
              <a:srgbClr val="202B5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04CBE86-D470-4564-8F45-24551C0E5E6F}"/>
              </a:ext>
            </a:extLst>
          </p:cNvPr>
          <p:cNvCxnSpPr>
            <a:cxnSpLocks/>
          </p:cNvCxnSpPr>
          <p:nvPr/>
        </p:nvCxnSpPr>
        <p:spPr>
          <a:xfrm>
            <a:off x="8166469" y="12680294"/>
            <a:ext cx="601457" cy="24967"/>
          </a:xfrm>
          <a:prstGeom prst="line">
            <a:avLst/>
          </a:prstGeom>
          <a:ln w="57150">
            <a:solidFill>
              <a:srgbClr val="202B5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5E17427-58E3-4233-9B53-AA78DA4FDF53}"/>
              </a:ext>
            </a:extLst>
          </p:cNvPr>
          <p:cNvCxnSpPr>
            <a:cxnSpLocks/>
          </p:cNvCxnSpPr>
          <p:nvPr/>
        </p:nvCxnSpPr>
        <p:spPr>
          <a:xfrm flipH="1" flipV="1">
            <a:off x="6785338" y="11070274"/>
            <a:ext cx="10790" cy="540327"/>
          </a:xfrm>
          <a:prstGeom prst="line">
            <a:avLst/>
          </a:prstGeom>
          <a:ln w="57150">
            <a:solidFill>
              <a:srgbClr val="202B5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A4513ADA-A89B-4F42-B69C-7740D8438784}"/>
              </a:ext>
            </a:extLst>
          </p:cNvPr>
          <p:cNvCxnSpPr>
            <a:cxnSpLocks/>
          </p:cNvCxnSpPr>
          <p:nvPr/>
        </p:nvCxnSpPr>
        <p:spPr>
          <a:xfrm>
            <a:off x="5520931" y="10386900"/>
            <a:ext cx="45688" cy="712021"/>
          </a:xfrm>
          <a:prstGeom prst="line">
            <a:avLst/>
          </a:prstGeom>
          <a:ln w="57150">
            <a:solidFill>
              <a:srgbClr val="202B5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0BC9B68-2DA7-48ED-804B-71ED38275329}"/>
              </a:ext>
            </a:extLst>
          </p:cNvPr>
          <p:cNvCxnSpPr>
            <a:cxnSpLocks/>
          </p:cNvCxnSpPr>
          <p:nvPr/>
        </p:nvCxnSpPr>
        <p:spPr>
          <a:xfrm flipV="1">
            <a:off x="1371600" y="10912357"/>
            <a:ext cx="390458" cy="436912"/>
          </a:xfrm>
          <a:prstGeom prst="line">
            <a:avLst/>
          </a:prstGeom>
          <a:ln w="57150">
            <a:solidFill>
              <a:srgbClr val="202B5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1D91A59C-559F-4BD3-A604-C743AB1B62EB}"/>
              </a:ext>
            </a:extLst>
          </p:cNvPr>
          <p:cNvCxnSpPr>
            <a:cxnSpLocks/>
          </p:cNvCxnSpPr>
          <p:nvPr/>
        </p:nvCxnSpPr>
        <p:spPr>
          <a:xfrm flipH="1">
            <a:off x="1510538" y="9963411"/>
            <a:ext cx="587894" cy="0"/>
          </a:xfrm>
          <a:prstGeom prst="line">
            <a:avLst/>
          </a:prstGeom>
          <a:ln w="57150">
            <a:solidFill>
              <a:srgbClr val="202B5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3C556473-4F70-4E5E-A4CE-03FCD6968A82}"/>
              </a:ext>
            </a:extLst>
          </p:cNvPr>
          <p:cNvCxnSpPr>
            <a:cxnSpLocks/>
          </p:cNvCxnSpPr>
          <p:nvPr/>
        </p:nvCxnSpPr>
        <p:spPr>
          <a:xfrm>
            <a:off x="1130105" y="8543042"/>
            <a:ext cx="512895" cy="457631"/>
          </a:xfrm>
          <a:prstGeom prst="line">
            <a:avLst/>
          </a:prstGeom>
          <a:ln w="57150">
            <a:solidFill>
              <a:srgbClr val="202B5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E58D0D6-4B43-4B34-B056-EBC051E26B35}"/>
              </a:ext>
            </a:extLst>
          </p:cNvPr>
          <p:cNvCxnSpPr>
            <a:cxnSpLocks/>
          </p:cNvCxnSpPr>
          <p:nvPr/>
        </p:nvCxnSpPr>
        <p:spPr>
          <a:xfrm flipH="1" flipV="1">
            <a:off x="2822420" y="8460346"/>
            <a:ext cx="10790" cy="540327"/>
          </a:xfrm>
          <a:prstGeom prst="line">
            <a:avLst/>
          </a:prstGeom>
          <a:ln w="57150">
            <a:solidFill>
              <a:srgbClr val="202B5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D46C8E6E-3C62-4B09-9852-F5D188D03F71}"/>
              </a:ext>
            </a:extLst>
          </p:cNvPr>
          <p:cNvCxnSpPr>
            <a:cxnSpLocks/>
          </p:cNvCxnSpPr>
          <p:nvPr/>
        </p:nvCxnSpPr>
        <p:spPr>
          <a:xfrm flipH="1" flipV="1">
            <a:off x="6298831" y="8460347"/>
            <a:ext cx="90159" cy="812205"/>
          </a:xfrm>
          <a:prstGeom prst="line">
            <a:avLst/>
          </a:prstGeom>
          <a:ln w="57150">
            <a:solidFill>
              <a:srgbClr val="202B5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F7CCE8-D0C4-4621-B318-42C5008F8C1D}"/>
              </a:ext>
            </a:extLst>
          </p:cNvPr>
          <p:cNvCxnSpPr>
            <a:cxnSpLocks/>
          </p:cNvCxnSpPr>
          <p:nvPr/>
        </p:nvCxnSpPr>
        <p:spPr>
          <a:xfrm flipH="1" flipV="1">
            <a:off x="6980795" y="6264710"/>
            <a:ext cx="10790" cy="540327"/>
          </a:xfrm>
          <a:prstGeom prst="line">
            <a:avLst/>
          </a:prstGeom>
          <a:ln w="57150">
            <a:solidFill>
              <a:srgbClr val="202B5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5B08905-0037-466D-88F2-63B9857E1B78}"/>
              </a:ext>
            </a:extLst>
          </p:cNvPr>
          <p:cNvCxnSpPr>
            <a:cxnSpLocks/>
          </p:cNvCxnSpPr>
          <p:nvPr/>
        </p:nvCxnSpPr>
        <p:spPr>
          <a:xfrm flipH="1" flipV="1">
            <a:off x="4502465" y="6240515"/>
            <a:ext cx="10790" cy="540327"/>
          </a:xfrm>
          <a:prstGeom prst="line">
            <a:avLst/>
          </a:prstGeom>
          <a:ln w="57150">
            <a:solidFill>
              <a:srgbClr val="202B5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FA6C80DA-9845-4140-8785-640D4E641C8B}"/>
              </a:ext>
            </a:extLst>
          </p:cNvPr>
          <p:cNvCxnSpPr>
            <a:cxnSpLocks/>
          </p:cNvCxnSpPr>
          <p:nvPr/>
        </p:nvCxnSpPr>
        <p:spPr>
          <a:xfrm flipV="1">
            <a:off x="3052353" y="4005606"/>
            <a:ext cx="137042" cy="727380"/>
          </a:xfrm>
          <a:prstGeom prst="line">
            <a:avLst/>
          </a:prstGeom>
          <a:ln w="57150">
            <a:solidFill>
              <a:srgbClr val="202B5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78B7DC8A-746B-4C28-943D-697C6193F6A9}"/>
              </a:ext>
            </a:extLst>
          </p:cNvPr>
          <p:cNvCxnSpPr>
            <a:cxnSpLocks/>
          </p:cNvCxnSpPr>
          <p:nvPr/>
        </p:nvCxnSpPr>
        <p:spPr>
          <a:xfrm flipH="1" flipV="1">
            <a:off x="6125911" y="4007353"/>
            <a:ext cx="557613" cy="824997"/>
          </a:xfrm>
          <a:prstGeom prst="line">
            <a:avLst/>
          </a:prstGeom>
          <a:ln w="57150">
            <a:solidFill>
              <a:srgbClr val="202B5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AFDDB253-EBED-4A23-B55D-1FECCA31E115}"/>
              </a:ext>
            </a:extLst>
          </p:cNvPr>
          <p:cNvCxnSpPr>
            <a:cxnSpLocks/>
          </p:cNvCxnSpPr>
          <p:nvPr/>
        </p:nvCxnSpPr>
        <p:spPr>
          <a:xfrm flipH="1" flipV="1">
            <a:off x="8639731" y="3531637"/>
            <a:ext cx="204814" cy="655545"/>
          </a:xfrm>
          <a:prstGeom prst="line">
            <a:avLst/>
          </a:prstGeom>
          <a:ln w="57150">
            <a:solidFill>
              <a:srgbClr val="202B5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CA33EB5D-AF1E-46BF-8CE9-0C34C0E13A61}"/>
              </a:ext>
            </a:extLst>
          </p:cNvPr>
          <p:cNvCxnSpPr>
            <a:cxnSpLocks/>
          </p:cNvCxnSpPr>
          <p:nvPr/>
        </p:nvCxnSpPr>
        <p:spPr>
          <a:xfrm flipH="1" flipV="1">
            <a:off x="7740965" y="1807503"/>
            <a:ext cx="10790" cy="540327"/>
          </a:xfrm>
          <a:prstGeom prst="line">
            <a:avLst/>
          </a:prstGeom>
          <a:ln w="57150">
            <a:solidFill>
              <a:srgbClr val="202B5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FCFD99D-0B30-4697-B9F4-1C3DA71581C0}"/>
              </a:ext>
            </a:extLst>
          </p:cNvPr>
          <p:cNvCxnSpPr>
            <a:cxnSpLocks/>
          </p:cNvCxnSpPr>
          <p:nvPr/>
        </p:nvCxnSpPr>
        <p:spPr>
          <a:xfrm flipH="1" flipV="1">
            <a:off x="4691085" y="1845432"/>
            <a:ext cx="10790" cy="540327"/>
          </a:xfrm>
          <a:prstGeom prst="line">
            <a:avLst/>
          </a:prstGeom>
          <a:ln w="57150">
            <a:solidFill>
              <a:srgbClr val="202B5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38D2C26-C243-45B3-9FAD-ABCFFE9E5B06}"/>
              </a:ext>
            </a:extLst>
          </p:cNvPr>
          <p:cNvCxnSpPr>
            <a:cxnSpLocks/>
          </p:cNvCxnSpPr>
          <p:nvPr/>
        </p:nvCxnSpPr>
        <p:spPr>
          <a:xfrm flipH="1" flipV="1">
            <a:off x="2378141" y="1805916"/>
            <a:ext cx="10790" cy="540327"/>
          </a:xfrm>
          <a:prstGeom prst="line">
            <a:avLst/>
          </a:prstGeom>
          <a:ln w="57150">
            <a:solidFill>
              <a:srgbClr val="202B5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>
            <a:extLst>
              <a:ext uri="{FF2B5EF4-FFF2-40B4-BE49-F238E27FC236}">
                <a16:creationId xmlns:a16="http://schemas.microsoft.com/office/drawing/2014/main" id="{8011F38F-8837-45E9-9013-AA5EC261736B}"/>
              </a:ext>
            </a:extLst>
          </p:cNvPr>
          <p:cNvSpPr/>
          <p:nvPr/>
        </p:nvSpPr>
        <p:spPr>
          <a:xfrm>
            <a:off x="4220068" y="16559219"/>
            <a:ext cx="1253201" cy="851042"/>
          </a:xfrm>
          <a:prstGeom prst="rect">
            <a:avLst/>
          </a:prstGeom>
          <a:solidFill>
            <a:srgbClr val="FF0000"/>
          </a:solidFill>
          <a:ln w="19050">
            <a:solidFill>
              <a:srgbClr val="2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Number Skills</a:t>
            </a:r>
          </a:p>
          <a:p>
            <a:pPr algn="ctr"/>
            <a:r>
              <a:rPr lang="en-GB" sz="1200" dirty="0"/>
              <a:t>BIDMAS, Money, Time, Negative Numbers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D3D59A0-A7DA-47F1-BD3B-B83C75D107E2}"/>
              </a:ext>
            </a:extLst>
          </p:cNvPr>
          <p:cNvSpPr/>
          <p:nvPr/>
        </p:nvSpPr>
        <p:spPr>
          <a:xfrm>
            <a:off x="1186064" y="16407206"/>
            <a:ext cx="1365384" cy="1164534"/>
          </a:xfrm>
          <a:prstGeom prst="rect">
            <a:avLst/>
          </a:prstGeom>
          <a:solidFill>
            <a:srgbClr val="FF0000"/>
          </a:solidFill>
          <a:ln w="19050">
            <a:solidFill>
              <a:srgbClr val="2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Decimals &amp; Measure</a:t>
            </a:r>
          </a:p>
          <a:p>
            <a:pPr algn="ctr"/>
            <a:r>
              <a:rPr lang="en-GB" sz="1100" dirty="0"/>
              <a:t>Rounding decimals, length, mass, </a:t>
            </a:r>
            <a:r>
              <a:rPr lang="en-GB" sz="1100" dirty="0" err="1"/>
              <a:t>capcity</a:t>
            </a:r>
            <a:r>
              <a:rPr lang="en-GB" sz="1100" dirty="0"/>
              <a:t>, scales, perimeter &amp; area</a:t>
            </a:r>
            <a:endParaRPr lang="en-GB" sz="1000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56FD268D-8D07-4D6F-BB81-E0CAA561D453}"/>
              </a:ext>
            </a:extLst>
          </p:cNvPr>
          <p:cNvSpPr/>
          <p:nvPr/>
        </p:nvSpPr>
        <p:spPr>
          <a:xfrm>
            <a:off x="72035" y="14916524"/>
            <a:ext cx="1149535" cy="1426397"/>
          </a:xfrm>
          <a:prstGeom prst="rect">
            <a:avLst/>
          </a:prstGeom>
          <a:solidFill>
            <a:srgbClr val="FF0000"/>
          </a:solidFill>
          <a:ln w="19050">
            <a:solidFill>
              <a:srgbClr val="2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Fractions &amp; Percentages</a:t>
            </a:r>
          </a:p>
          <a:p>
            <a:pPr algn="ctr"/>
            <a:r>
              <a:rPr lang="en-GB" sz="1100" dirty="0"/>
              <a:t>Converting fluently between fractions, decimals and percentages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E421428-1CB6-432A-98D0-BC06A1FE117F}"/>
              </a:ext>
            </a:extLst>
          </p:cNvPr>
          <p:cNvSpPr/>
          <p:nvPr/>
        </p:nvSpPr>
        <p:spPr>
          <a:xfrm>
            <a:off x="78941" y="13920810"/>
            <a:ext cx="1155925" cy="735101"/>
          </a:xfrm>
          <a:prstGeom prst="rect">
            <a:avLst/>
          </a:prstGeom>
          <a:solidFill>
            <a:srgbClr val="FF0000"/>
          </a:solidFill>
          <a:ln w="19050">
            <a:solidFill>
              <a:srgbClr val="2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Probability</a:t>
            </a:r>
          </a:p>
          <a:p>
            <a:pPr algn="ctr"/>
            <a:r>
              <a:rPr lang="en-GB" sz="1050" dirty="0"/>
              <a:t>The language and calculating probabilities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4D4A5E79-02FA-41EB-9664-F3C14BB50919}"/>
              </a:ext>
            </a:extLst>
          </p:cNvPr>
          <p:cNvSpPr/>
          <p:nvPr/>
        </p:nvSpPr>
        <p:spPr>
          <a:xfrm>
            <a:off x="2569761" y="12609246"/>
            <a:ext cx="1276544" cy="694637"/>
          </a:xfrm>
          <a:prstGeom prst="rect">
            <a:avLst/>
          </a:prstGeom>
          <a:solidFill>
            <a:srgbClr val="FF0000"/>
          </a:solidFill>
          <a:ln w="19050">
            <a:solidFill>
              <a:srgbClr val="2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Sequences</a:t>
            </a:r>
          </a:p>
          <a:p>
            <a:pPr algn="ctr"/>
            <a:r>
              <a:rPr lang="en-GB" sz="1100" dirty="0"/>
              <a:t>Inc. Patterns and straight line graphs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FC9BF8F8-7203-4253-B391-FCBD697D32B4}"/>
              </a:ext>
            </a:extLst>
          </p:cNvPr>
          <p:cNvSpPr/>
          <p:nvPr/>
        </p:nvSpPr>
        <p:spPr>
          <a:xfrm>
            <a:off x="5509071" y="12739868"/>
            <a:ext cx="1152604" cy="603343"/>
          </a:xfrm>
          <a:prstGeom prst="rect">
            <a:avLst/>
          </a:prstGeom>
          <a:solidFill>
            <a:srgbClr val="FFC000"/>
          </a:solidFill>
          <a:ln w="19050">
            <a:solidFill>
              <a:srgbClr val="2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ysClr val="windowText" lastClr="000000"/>
                </a:solidFill>
              </a:rPr>
              <a:t>Number</a:t>
            </a:r>
          </a:p>
          <a:p>
            <a:pPr algn="ctr"/>
            <a:r>
              <a:rPr lang="en-GB" sz="1100" dirty="0">
                <a:solidFill>
                  <a:sysClr val="windowText" lastClr="000000"/>
                </a:solidFill>
              </a:rPr>
              <a:t>Powers, Roots and divisibility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0B52FE44-35FE-4F25-9A30-405C7CB0DCBA}"/>
              </a:ext>
            </a:extLst>
          </p:cNvPr>
          <p:cNvSpPr/>
          <p:nvPr/>
        </p:nvSpPr>
        <p:spPr>
          <a:xfrm>
            <a:off x="5987157" y="14352709"/>
            <a:ext cx="1369735" cy="927513"/>
          </a:xfrm>
          <a:prstGeom prst="rect">
            <a:avLst/>
          </a:prstGeom>
          <a:solidFill>
            <a:srgbClr val="FFC000"/>
          </a:solidFill>
          <a:ln w="19050">
            <a:solidFill>
              <a:srgbClr val="2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ysClr val="windowText" lastClr="000000"/>
                </a:solidFill>
              </a:rPr>
              <a:t>Area &amp; Volume</a:t>
            </a:r>
          </a:p>
          <a:p>
            <a:pPr algn="ctr"/>
            <a:r>
              <a:rPr lang="en-GB" sz="1050" dirty="0">
                <a:solidFill>
                  <a:sysClr val="windowText" lastClr="000000"/>
                </a:solidFill>
              </a:rPr>
              <a:t>Area of triangles and quadrilaterals. Volumes and surface area of prisms.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BAED632-47A5-4CF4-A7C5-587ED78A748E}"/>
              </a:ext>
            </a:extLst>
          </p:cNvPr>
          <p:cNvSpPr/>
          <p:nvPr/>
        </p:nvSpPr>
        <p:spPr>
          <a:xfrm>
            <a:off x="7740965" y="14164903"/>
            <a:ext cx="1887089" cy="751621"/>
          </a:xfrm>
          <a:prstGeom prst="rect">
            <a:avLst/>
          </a:prstGeom>
          <a:solidFill>
            <a:srgbClr val="FFC000"/>
          </a:solidFill>
          <a:ln w="19050">
            <a:solidFill>
              <a:srgbClr val="2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ysClr val="windowText" lastClr="000000"/>
                </a:solidFill>
              </a:rPr>
              <a:t>Statistics</a:t>
            </a:r>
          </a:p>
          <a:p>
            <a:pPr algn="ctr"/>
            <a:r>
              <a:rPr lang="en-GB" sz="1100" dirty="0">
                <a:solidFill>
                  <a:sysClr val="windowText" lastClr="000000"/>
                </a:solidFill>
              </a:rPr>
              <a:t>Pie charts, tables, stem &amp; leaf diagrams, scatter diagrams and misleading graphs.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4518F2C5-ABB3-4672-95B4-A121B9AB8176}"/>
              </a:ext>
            </a:extLst>
          </p:cNvPr>
          <p:cNvSpPr/>
          <p:nvPr/>
        </p:nvSpPr>
        <p:spPr>
          <a:xfrm>
            <a:off x="7429189" y="12212821"/>
            <a:ext cx="1020724" cy="1092701"/>
          </a:xfrm>
          <a:prstGeom prst="rect">
            <a:avLst/>
          </a:prstGeom>
          <a:solidFill>
            <a:srgbClr val="FFC000"/>
          </a:solidFill>
          <a:ln w="19050">
            <a:solidFill>
              <a:srgbClr val="2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ysClr val="windowText" lastClr="000000"/>
                </a:solidFill>
              </a:rPr>
              <a:t>Real life Graphs</a:t>
            </a:r>
            <a:endParaRPr lang="en-GB" sz="1400" b="1" dirty="0">
              <a:solidFill>
                <a:sysClr val="windowText" lastClr="000000"/>
              </a:solidFill>
            </a:endParaRPr>
          </a:p>
          <a:p>
            <a:pPr algn="ctr"/>
            <a:r>
              <a:rPr lang="en-GB" sz="1050" dirty="0">
                <a:solidFill>
                  <a:sysClr val="windowText" lastClr="000000"/>
                </a:solidFill>
              </a:rPr>
              <a:t>Conversion, Distance-Time and curved graphs</a:t>
            </a:r>
            <a:endParaRPr lang="en-GB" sz="1000" dirty="0">
              <a:solidFill>
                <a:sysClr val="windowText" lastClr="000000"/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E820A863-F1A6-44FE-BEA8-ACE379AA8F3A}"/>
              </a:ext>
            </a:extLst>
          </p:cNvPr>
          <p:cNvSpPr/>
          <p:nvPr/>
        </p:nvSpPr>
        <p:spPr>
          <a:xfrm>
            <a:off x="5453193" y="11536131"/>
            <a:ext cx="1903699" cy="865091"/>
          </a:xfrm>
          <a:prstGeom prst="rect">
            <a:avLst/>
          </a:prstGeom>
          <a:solidFill>
            <a:srgbClr val="FFC000"/>
          </a:solidFill>
          <a:ln w="19050">
            <a:solidFill>
              <a:srgbClr val="2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ysClr val="windowText" lastClr="000000"/>
                </a:solidFill>
              </a:rPr>
              <a:t>Decimals &amp; Ratio</a:t>
            </a:r>
          </a:p>
          <a:p>
            <a:pPr algn="ctr"/>
            <a:r>
              <a:rPr lang="en-GB" sz="1100" dirty="0">
                <a:solidFill>
                  <a:sysClr val="windowText" lastClr="000000"/>
                </a:solidFill>
              </a:rPr>
              <a:t>Ordering, rounding decimals. Place value calculations. Ratio and proportion with decimals.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40CEFFC8-6AFA-44DE-A89E-2DD8BC871E6C}"/>
              </a:ext>
            </a:extLst>
          </p:cNvPr>
          <p:cNvSpPr/>
          <p:nvPr/>
        </p:nvSpPr>
        <p:spPr>
          <a:xfrm>
            <a:off x="4677619" y="9753600"/>
            <a:ext cx="1535274" cy="905767"/>
          </a:xfrm>
          <a:prstGeom prst="rect">
            <a:avLst/>
          </a:prstGeom>
          <a:solidFill>
            <a:srgbClr val="FFC000"/>
          </a:solidFill>
          <a:ln w="19050">
            <a:solidFill>
              <a:srgbClr val="2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ysClr val="windowText" lastClr="000000"/>
                </a:solidFill>
              </a:rPr>
              <a:t>Angles and Shape</a:t>
            </a:r>
          </a:p>
          <a:p>
            <a:pPr algn="ctr"/>
            <a:r>
              <a:rPr lang="en-GB" sz="1050" dirty="0">
                <a:solidFill>
                  <a:sysClr val="windowText" lastClr="000000"/>
                </a:solidFill>
              </a:rPr>
              <a:t>Alternate angles and proof. Exterior &amp; Interior angles. Solving geometric problems.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A25F0105-0960-44B6-8F54-04F14E380FE0}"/>
              </a:ext>
            </a:extLst>
          </p:cNvPr>
          <p:cNvSpPr/>
          <p:nvPr/>
        </p:nvSpPr>
        <p:spPr>
          <a:xfrm>
            <a:off x="354067" y="11242739"/>
            <a:ext cx="1567326" cy="1004799"/>
          </a:xfrm>
          <a:prstGeom prst="rect">
            <a:avLst/>
          </a:prstGeom>
          <a:solidFill>
            <a:srgbClr val="FFFF00"/>
          </a:solidFill>
          <a:ln w="19050">
            <a:solidFill>
              <a:srgbClr val="2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ysClr val="windowText" lastClr="000000"/>
                </a:solidFill>
              </a:rPr>
              <a:t>Number</a:t>
            </a:r>
          </a:p>
          <a:p>
            <a:pPr algn="ctr"/>
            <a:r>
              <a:rPr lang="en-GB" sz="1050" dirty="0">
                <a:solidFill>
                  <a:sysClr val="windowText" lastClr="000000"/>
                </a:solidFill>
              </a:rPr>
              <a:t>Calculations, decimals, index notation, factors &amp; multiples, prime factorisation, squares, cubes &amp; roots.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E7A1BDF1-1849-4AEC-99A6-2FD4052C3B0A}"/>
              </a:ext>
            </a:extLst>
          </p:cNvPr>
          <p:cNvSpPr/>
          <p:nvPr/>
        </p:nvSpPr>
        <p:spPr>
          <a:xfrm>
            <a:off x="1921544" y="9601519"/>
            <a:ext cx="2020338" cy="723784"/>
          </a:xfrm>
          <a:prstGeom prst="rect">
            <a:avLst/>
          </a:prstGeom>
          <a:solidFill>
            <a:srgbClr val="FFFF00"/>
          </a:solidFill>
          <a:ln w="19050">
            <a:solidFill>
              <a:srgbClr val="2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ysClr val="windowText" lastClr="000000"/>
                </a:solidFill>
              </a:rPr>
              <a:t>Graphs, Tables &amp; Charts</a:t>
            </a:r>
          </a:p>
          <a:p>
            <a:pPr algn="ctr"/>
            <a:r>
              <a:rPr lang="en-GB" sz="1050" dirty="0">
                <a:solidFill>
                  <a:sysClr val="windowText" lastClr="000000"/>
                </a:solidFill>
              </a:rPr>
              <a:t>Representing data, pie charts, scatter diagrams, time series, two way tables and lines of best fit.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8EBB10C4-82E2-4A36-8D86-4F5B908AE3B0}"/>
              </a:ext>
            </a:extLst>
          </p:cNvPr>
          <p:cNvSpPr/>
          <p:nvPr/>
        </p:nvSpPr>
        <p:spPr>
          <a:xfrm>
            <a:off x="106609" y="7999258"/>
            <a:ext cx="1341120" cy="1273294"/>
          </a:xfrm>
          <a:prstGeom prst="rect">
            <a:avLst/>
          </a:prstGeom>
          <a:solidFill>
            <a:srgbClr val="FFFF00"/>
          </a:solidFill>
          <a:ln w="19050">
            <a:solidFill>
              <a:srgbClr val="2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ysClr val="windowText" lastClr="000000"/>
                </a:solidFill>
              </a:rPr>
              <a:t>Fractions and Percentages</a:t>
            </a:r>
          </a:p>
          <a:p>
            <a:pPr algn="ctr"/>
            <a:r>
              <a:rPr lang="en-GB" sz="1000" dirty="0">
                <a:solidFill>
                  <a:sysClr val="windowText" lastClr="000000"/>
                </a:solidFill>
              </a:rPr>
              <a:t>All the functions with fractions. Calculating percentages with and without calculators.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94012E0B-4C87-4F9F-B14C-CEF5F33BE69F}"/>
              </a:ext>
            </a:extLst>
          </p:cNvPr>
          <p:cNvSpPr/>
          <p:nvPr/>
        </p:nvSpPr>
        <p:spPr>
          <a:xfrm>
            <a:off x="2130674" y="8824150"/>
            <a:ext cx="3004618" cy="590507"/>
          </a:xfrm>
          <a:prstGeom prst="rect">
            <a:avLst/>
          </a:prstGeom>
          <a:solidFill>
            <a:srgbClr val="FFFF00"/>
          </a:solidFill>
          <a:ln w="19050">
            <a:solidFill>
              <a:srgbClr val="2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ysClr val="windowText" lastClr="000000"/>
                </a:solidFill>
              </a:rPr>
              <a:t>Equations, Inequalities &amp; Sequences</a:t>
            </a:r>
          </a:p>
          <a:p>
            <a:pPr algn="ctr"/>
            <a:r>
              <a:rPr lang="en-GB" sz="900" dirty="0">
                <a:solidFill>
                  <a:sysClr val="windowText" lastClr="000000"/>
                </a:solidFill>
              </a:rPr>
              <a:t>Solving equations including brackets and variables on both sides. Inequalities and finding the nth term of a sequence.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EE500B66-A476-4F63-A0D5-9B128E12CAC1}"/>
              </a:ext>
            </a:extLst>
          </p:cNvPr>
          <p:cNvSpPr/>
          <p:nvPr/>
        </p:nvSpPr>
        <p:spPr>
          <a:xfrm>
            <a:off x="5380652" y="9105010"/>
            <a:ext cx="2172930" cy="554347"/>
          </a:xfrm>
          <a:prstGeom prst="rect">
            <a:avLst/>
          </a:prstGeom>
          <a:solidFill>
            <a:srgbClr val="FFFF00"/>
          </a:solidFill>
          <a:ln w="19050">
            <a:solidFill>
              <a:srgbClr val="2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ysClr val="windowText" lastClr="000000"/>
                </a:solidFill>
              </a:rPr>
              <a:t>Averages &amp; Range</a:t>
            </a:r>
          </a:p>
          <a:p>
            <a:pPr algn="ctr"/>
            <a:r>
              <a:rPr lang="en-GB" sz="1050" dirty="0">
                <a:solidFill>
                  <a:sysClr val="windowText" lastClr="000000"/>
                </a:solidFill>
              </a:rPr>
              <a:t>Types of average, estimating the mean and sampling.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26C376FB-7C41-4157-92B1-68BB1362DD2A}"/>
              </a:ext>
            </a:extLst>
          </p:cNvPr>
          <p:cNvSpPr/>
          <p:nvPr/>
        </p:nvSpPr>
        <p:spPr>
          <a:xfrm>
            <a:off x="5566619" y="6672937"/>
            <a:ext cx="2459951" cy="1084522"/>
          </a:xfrm>
          <a:prstGeom prst="rect">
            <a:avLst/>
          </a:prstGeom>
          <a:solidFill>
            <a:srgbClr val="00B050"/>
          </a:solidFill>
          <a:ln w="19050">
            <a:solidFill>
              <a:srgbClr val="2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Foundation GCSE</a:t>
            </a:r>
          </a:p>
          <a:p>
            <a:pPr algn="ctr"/>
            <a:r>
              <a:rPr lang="en-GB" sz="1100" dirty="0">
                <a:solidFill>
                  <a:schemeClr val="bg1"/>
                </a:solidFill>
              </a:rPr>
              <a:t>Graphs, Transformations, Ratio &amp; Proportion, Pythagoras, Trigonometry, Probability, Multiplicative Reasoning, Perimeter, Area, Volume, Quadratics, Constructions, Loci and Bearings.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502BA697-E70A-439F-A22A-A6E560C93A9F}"/>
              </a:ext>
            </a:extLst>
          </p:cNvPr>
          <p:cNvSpPr/>
          <p:nvPr/>
        </p:nvSpPr>
        <p:spPr>
          <a:xfrm>
            <a:off x="3398521" y="6736256"/>
            <a:ext cx="2046736" cy="1147106"/>
          </a:xfrm>
          <a:prstGeom prst="rect">
            <a:avLst/>
          </a:prstGeom>
          <a:solidFill>
            <a:srgbClr val="00B050"/>
          </a:solidFill>
          <a:ln w="19050">
            <a:solidFill>
              <a:srgbClr val="2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Higher GCSE Content</a:t>
            </a:r>
          </a:p>
          <a:p>
            <a:pPr algn="ctr"/>
            <a:r>
              <a:rPr lang="en-GB" sz="1100" dirty="0">
                <a:solidFill>
                  <a:schemeClr val="bg1"/>
                </a:solidFill>
              </a:rPr>
              <a:t>Angles, Trigonometry, Algebra, Area, Volume, Transformations, Constructions, Equations, Inequalities, Similarity, Congruence, Circle Theorems.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5E47F07D-84A1-40EB-90A3-849B7123E3E7}"/>
              </a:ext>
            </a:extLst>
          </p:cNvPr>
          <p:cNvSpPr/>
          <p:nvPr/>
        </p:nvSpPr>
        <p:spPr>
          <a:xfrm>
            <a:off x="1940475" y="4660386"/>
            <a:ext cx="2548359" cy="872801"/>
          </a:xfrm>
          <a:prstGeom prst="rect">
            <a:avLst/>
          </a:prstGeom>
          <a:solidFill>
            <a:srgbClr val="00B0F0"/>
          </a:solidFill>
          <a:ln w="19050">
            <a:solidFill>
              <a:srgbClr val="2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Foundation GCSE Content</a:t>
            </a:r>
          </a:p>
          <a:p>
            <a:pPr algn="ctr"/>
            <a:r>
              <a:rPr lang="en-GB" sz="1100" dirty="0">
                <a:solidFill>
                  <a:schemeClr val="bg1"/>
                </a:solidFill>
              </a:rPr>
              <a:t>Indices, Fractions, Algebra, Standard Form, Congruence, Similarity and Vectors. Then revision, revision, revision!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6F761E0F-9718-4D23-99B1-997159B501D1}"/>
              </a:ext>
            </a:extLst>
          </p:cNvPr>
          <p:cNvSpPr/>
          <p:nvPr/>
        </p:nvSpPr>
        <p:spPr>
          <a:xfrm>
            <a:off x="5502182" y="4648848"/>
            <a:ext cx="2409390" cy="891820"/>
          </a:xfrm>
          <a:prstGeom prst="rect">
            <a:avLst/>
          </a:prstGeom>
          <a:solidFill>
            <a:srgbClr val="00B0F0"/>
          </a:solidFill>
          <a:ln w="19050">
            <a:solidFill>
              <a:srgbClr val="2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Higher GCSE Content</a:t>
            </a:r>
          </a:p>
          <a:p>
            <a:pPr algn="ctr"/>
            <a:r>
              <a:rPr lang="en-GB" sz="1100" dirty="0">
                <a:solidFill>
                  <a:schemeClr val="bg1"/>
                </a:solidFill>
              </a:rPr>
              <a:t>Vectors, Geometric Proof, Proportion, Graphs, More Trigonometry, Further Statistics. Then revision, revision, revision!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EA2EBDAD-6EF8-4671-8A9D-06E7FBAF3A63}"/>
              </a:ext>
            </a:extLst>
          </p:cNvPr>
          <p:cNvSpPr/>
          <p:nvPr/>
        </p:nvSpPr>
        <p:spPr>
          <a:xfrm>
            <a:off x="8026570" y="4120756"/>
            <a:ext cx="1618306" cy="1453073"/>
          </a:xfrm>
          <a:prstGeom prst="rect">
            <a:avLst/>
          </a:prstGeom>
          <a:solidFill>
            <a:srgbClr val="7030A0"/>
          </a:solidFill>
          <a:ln w="19050">
            <a:solidFill>
              <a:srgbClr val="2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A Level Maths</a:t>
            </a:r>
          </a:p>
          <a:p>
            <a:pPr algn="ctr"/>
            <a:r>
              <a:rPr lang="en-GB" sz="1100" dirty="0">
                <a:solidFill>
                  <a:schemeClr val="bg1"/>
                </a:solidFill>
              </a:rPr>
              <a:t>Pure – two thirds (Algebra, trigonometry, calculus)</a:t>
            </a:r>
          </a:p>
          <a:p>
            <a:pPr algn="ctr"/>
            <a:r>
              <a:rPr lang="en-GB" sz="1100" dirty="0">
                <a:solidFill>
                  <a:schemeClr val="bg1"/>
                </a:solidFill>
              </a:rPr>
              <a:t>Applied – one third (Stats &amp; Mechanics) 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D7E17C62-8E4D-4E6A-80F9-C0D01D871C97}"/>
              </a:ext>
            </a:extLst>
          </p:cNvPr>
          <p:cNvSpPr/>
          <p:nvPr/>
        </p:nvSpPr>
        <p:spPr>
          <a:xfrm>
            <a:off x="5926964" y="2245005"/>
            <a:ext cx="2153554" cy="1073661"/>
          </a:xfrm>
          <a:prstGeom prst="rect">
            <a:avLst/>
          </a:prstGeom>
          <a:solidFill>
            <a:srgbClr val="7030A0"/>
          </a:solidFill>
          <a:ln w="19050">
            <a:solidFill>
              <a:srgbClr val="2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A Level Further Maths</a:t>
            </a:r>
          </a:p>
          <a:p>
            <a:pPr algn="ctr"/>
            <a:r>
              <a:rPr lang="en-GB" sz="1100" dirty="0">
                <a:solidFill>
                  <a:schemeClr val="bg1"/>
                </a:solidFill>
              </a:rPr>
              <a:t>Pure – 75% (independent to regular Maths, running in parallel)</a:t>
            </a:r>
          </a:p>
          <a:p>
            <a:pPr algn="ctr"/>
            <a:r>
              <a:rPr lang="en-GB" sz="1100" dirty="0">
                <a:solidFill>
                  <a:schemeClr val="bg1"/>
                </a:solidFill>
              </a:rPr>
              <a:t>Applied – 25% (Decision, logic)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2521AAE5-87CB-4C49-A942-4BEA109A84C8}"/>
              </a:ext>
            </a:extLst>
          </p:cNvPr>
          <p:cNvSpPr/>
          <p:nvPr/>
        </p:nvSpPr>
        <p:spPr>
          <a:xfrm>
            <a:off x="3356174" y="2313612"/>
            <a:ext cx="1851712" cy="1073661"/>
          </a:xfrm>
          <a:prstGeom prst="rect">
            <a:avLst/>
          </a:prstGeom>
          <a:solidFill>
            <a:srgbClr val="FE07FE"/>
          </a:solidFill>
          <a:ln w="19050">
            <a:solidFill>
              <a:srgbClr val="2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400" b="1">
                <a:solidFill>
                  <a:prstClr val="white"/>
                </a:solidFill>
              </a:rPr>
              <a:t>A Level Maths</a:t>
            </a:r>
          </a:p>
          <a:p>
            <a:pPr lvl="0" algn="ctr"/>
            <a:r>
              <a:rPr lang="en-GB" sz="1100">
                <a:solidFill>
                  <a:prstClr val="white"/>
                </a:solidFill>
              </a:rPr>
              <a:t>Pure – two thirds (Algebra, trigonometry, calculus)</a:t>
            </a:r>
          </a:p>
          <a:p>
            <a:pPr lvl="0" algn="ctr"/>
            <a:r>
              <a:rPr lang="en-GB" sz="1100">
                <a:solidFill>
                  <a:prstClr val="white"/>
                </a:solidFill>
              </a:rPr>
              <a:t>Applied – one third (Stats &amp; Mechanics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191D92B1-CC7D-45B4-B6CC-91A0D931ABB9}"/>
              </a:ext>
            </a:extLst>
          </p:cNvPr>
          <p:cNvSpPr/>
          <p:nvPr/>
        </p:nvSpPr>
        <p:spPr>
          <a:xfrm>
            <a:off x="680218" y="2305731"/>
            <a:ext cx="1980943" cy="1118475"/>
          </a:xfrm>
          <a:prstGeom prst="rect">
            <a:avLst/>
          </a:prstGeom>
          <a:solidFill>
            <a:srgbClr val="FE07FE"/>
          </a:solidFill>
          <a:ln w="19050">
            <a:solidFill>
              <a:srgbClr val="2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400" b="1" dirty="0">
                <a:solidFill>
                  <a:prstClr val="white"/>
                </a:solidFill>
              </a:rPr>
              <a:t>A Level Further Maths</a:t>
            </a:r>
          </a:p>
          <a:p>
            <a:pPr lvl="0" algn="ctr"/>
            <a:r>
              <a:rPr lang="en-GB" sz="1100" dirty="0">
                <a:solidFill>
                  <a:prstClr val="white"/>
                </a:solidFill>
              </a:rPr>
              <a:t>Pure – 75% (independent to regular Maths, running in parallel)</a:t>
            </a:r>
          </a:p>
          <a:p>
            <a:pPr lvl="0" algn="ctr"/>
            <a:r>
              <a:rPr lang="en-GB" sz="1100" dirty="0">
                <a:solidFill>
                  <a:prstClr val="white"/>
                </a:solidFill>
              </a:rPr>
              <a:t>Applied – 25% (Decision, logic)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3C32F8C1-CFF6-4597-BFF7-6E199A9758C7}"/>
              </a:ext>
            </a:extLst>
          </p:cNvPr>
          <p:cNvSpPr txBox="1"/>
          <p:nvPr/>
        </p:nvSpPr>
        <p:spPr>
          <a:xfrm>
            <a:off x="6480227" y="45616"/>
            <a:ext cx="31646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>
                <a:solidFill>
                  <a:srgbClr val="202B5C"/>
                </a:solidFill>
                <a:latin typeface="Century Gothic" panose="020B0502020202020204" pitchFamily="34" charset="0"/>
              </a:rPr>
              <a:t>Our Maths</a:t>
            </a:r>
            <a:br>
              <a:rPr lang="en-GB" sz="2800" b="1" dirty="0">
                <a:solidFill>
                  <a:srgbClr val="202B5C"/>
                </a:solidFill>
                <a:latin typeface="Century Gothic" panose="020B0502020202020204" pitchFamily="34" charset="0"/>
              </a:rPr>
            </a:br>
            <a:r>
              <a:rPr lang="en-GB" sz="2800" b="1" dirty="0">
                <a:solidFill>
                  <a:srgbClr val="202B5C"/>
                </a:solidFill>
                <a:latin typeface="Century Gothic" panose="020B0502020202020204" pitchFamily="34" charset="0"/>
              </a:rPr>
              <a:t>Learning Journey</a:t>
            </a:r>
          </a:p>
        </p:txBody>
      </p:sp>
      <p:pic>
        <p:nvPicPr>
          <p:cNvPr id="120" name="Picture 119" descr="Free 2017 Graduation Clip Art Layout: Best Graduation Cap And Gown ...">
            <a:extLst>
              <a:ext uri="{FF2B5EF4-FFF2-40B4-BE49-F238E27FC236}">
                <a16:creationId xmlns:a16="http://schemas.microsoft.com/office/drawing/2014/main" id="{2FF8806C-9756-4531-933C-0DD5F32A1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85" y="442844"/>
            <a:ext cx="741725" cy="642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18" descr="Philosophy Clipart Handshake - Two Hands Shaking Png , Free ...">
            <a:extLst>
              <a:ext uri="{FF2B5EF4-FFF2-40B4-BE49-F238E27FC236}">
                <a16:creationId xmlns:a16="http://schemas.microsoft.com/office/drawing/2014/main" id="{C7554194-C5E5-40E1-8C7B-E150B816B2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hq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51"/>
          <a:stretch/>
        </p:blipFill>
        <p:spPr bwMode="auto">
          <a:xfrm>
            <a:off x="883830" y="1489931"/>
            <a:ext cx="934087" cy="58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" name="Rectangle 132">
            <a:extLst>
              <a:ext uri="{FF2B5EF4-FFF2-40B4-BE49-F238E27FC236}">
                <a16:creationId xmlns:a16="http://schemas.microsoft.com/office/drawing/2014/main" id="{F46362CD-C66A-47D7-9B25-478CAF7D8AEE}"/>
              </a:ext>
            </a:extLst>
          </p:cNvPr>
          <p:cNvSpPr/>
          <p:nvPr/>
        </p:nvSpPr>
        <p:spPr>
          <a:xfrm>
            <a:off x="7248975" y="16939130"/>
            <a:ext cx="2450846" cy="596986"/>
          </a:xfrm>
          <a:prstGeom prst="rect">
            <a:avLst/>
          </a:prstGeom>
          <a:solidFill>
            <a:srgbClr val="FF00FF"/>
          </a:solidFill>
          <a:ln w="19050">
            <a:solidFill>
              <a:srgbClr val="2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Welcome to Maths!</a:t>
            </a:r>
            <a:endParaRPr lang="en-GB" sz="1600" dirty="0">
              <a:solidFill>
                <a:schemeClr val="bg1"/>
              </a:solidFill>
            </a:endParaRPr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FD7B62DF-8271-5C48-A9B9-F8E0A3A22A5B}"/>
              </a:ext>
            </a:extLst>
          </p:cNvPr>
          <p:cNvCxnSpPr>
            <a:cxnSpLocks/>
          </p:cNvCxnSpPr>
          <p:nvPr/>
        </p:nvCxnSpPr>
        <p:spPr>
          <a:xfrm>
            <a:off x="895238" y="10380082"/>
            <a:ext cx="607039" cy="9951"/>
          </a:xfrm>
          <a:prstGeom prst="line">
            <a:avLst/>
          </a:prstGeom>
          <a:ln w="57150">
            <a:solidFill>
              <a:srgbClr val="202B5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Rectangle 156">
            <a:extLst>
              <a:ext uri="{FF2B5EF4-FFF2-40B4-BE49-F238E27FC236}">
                <a16:creationId xmlns:a16="http://schemas.microsoft.com/office/drawing/2014/main" id="{3EA2934F-E818-3940-827B-B68457078684}"/>
              </a:ext>
            </a:extLst>
          </p:cNvPr>
          <p:cNvSpPr/>
          <p:nvPr/>
        </p:nvSpPr>
        <p:spPr>
          <a:xfrm>
            <a:off x="134350" y="9505935"/>
            <a:ext cx="1021841" cy="1606498"/>
          </a:xfrm>
          <a:prstGeom prst="rect">
            <a:avLst/>
          </a:prstGeom>
          <a:solidFill>
            <a:srgbClr val="FFFF00"/>
          </a:solidFill>
          <a:ln w="19050">
            <a:solidFill>
              <a:srgbClr val="2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ysClr val="windowText" lastClr="000000"/>
                </a:solidFill>
              </a:rPr>
              <a:t>Algebra</a:t>
            </a:r>
          </a:p>
          <a:p>
            <a:pPr algn="ctr"/>
            <a:r>
              <a:rPr lang="en-GB" sz="1050" dirty="0">
                <a:solidFill>
                  <a:sysClr val="windowText" lastClr="000000"/>
                </a:solidFill>
              </a:rPr>
              <a:t>Simplifying, substituting, using expressions and formulae, expanding and factorising.</a:t>
            </a:r>
            <a:endParaRPr lang="en-GB" sz="1200" b="1" dirty="0">
              <a:solidFill>
                <a:sysClr val="windowText" lastClr="000000"/>
              </a:solidFill>
            </a:endParaRPr>
          </a:p>
        </p:txBody>
      </p: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4DB64CBD-6B9E-8D4A-8E28-951C250C8FAC}"/>
              </a:ext>
            </a:extLst>
          </p:cNvPr>
          <p:cNvCxnSpPr>
            <a:cxnSpLocks/>
          </p:cNvCxnSpPr>
          <p:nvPr/>
        </p:nvCxnSpPr>
        <p:spPr>
          <a:xfrm>
            <a:off x="1866478" y="7387250"/>
            <a:ext cx="433773" cy="1023674"/>
          </a:xfrm>
          <a:prstGeom prst="line">
            <a:avLst/>
          </a:prstGeom>
          <a:ln w="57150">
            <a:solidFill>
              <a:srgbClr val="202B5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Rectangle 161">
            <a:extLst>
              <a:ext uri="{FF2B5EF4-FFF2-40B4-BE49-F238E27FC236}">
                <a16:creationId xmlns:a16="http://schemas.microsoft.com/office/drawing/2014/main" id="{2BD6F488-27D8-D149-8CD8-226396A32BCB}"/>
              </a:ext>
            </a:extLst>
          </p:cNvPr>
          <p:cNvSpPr/>
          <p:nvPr/>
        </p:nvSpPr>
        <p:spPr>
          <a:xfrm>
            <a:off x="680218" y="7112758"/>
            <a:ext cx="1996802" cy="704605"/>
          </a:xfrm>
          <a:prstGeom prst="rect">
            <a:avLst/>
          </a:prstGeom>
          <a:solidFill>
            <a:srgbClr val="FFFF00"/>
          </a:solidFill>
          <a:ln w="19050">
            <a:solidFill>
              <a:srgbClr val="2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ysClr val="windowText" lastClr="000000"/>
                </a:solidFill>
              </a:rPr>
              <a:t>Angles</a:t>
            </a:r>
          </a:p>
          <a:p>
            <a:pPr algn="ctr"/>
            <a:r>
              <a:rPr lang="en-GB" sz="1000" dirty="0">
                <a:solidFill>
                  <a:sysClr val="windowText" lastClr="000000"/>
                </a:solidFill>
              </a:rPr>
              <a:t>Angles in parallel lines, angles in triangles and  problem solving using exterior and interior angles.</a:t>
            </a: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3DEF4616-63B0-764C-A247-6E64308FACDF}"/>
              </a:ext>
            </a:extLst>
          </p:cNvPr>
          <p:cNvSpPr/>
          <p:nvPr/>
        </p:nvSpPr>
        <p:spPr>
          <a:xfrm>
            <a:off x="2864247" y="165183"/>
            <a:ext cx="1851712" cy="911234"/>
          </a:xfrm>
          <a:prstGeom prst="rect">
            <a:avLst/>
          </a:prstGeom>
          <a:solidFill>
            <a:srgbClr val="FE07FE"/>
          </a:solidFill>
          <a:ln w="19050">
            <a:solidFill>
              <a:srgbClr val="2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400" b="1">
                <a:solidFill>
                  <a:prstClr val="white"/>
                </a:solidFill>
              </a:rPr>
              <a:t>Mathematical Studies (Enrichment course)</a:t>
            </a:r>
          </a:p>
          <a:p>
            <a:pPr lvl="0" algn="ctr"/>
            <a:r>
              <a:rPr lang="en-GB" sz="1100">
                <a:solidFill>
                  <a:prstClr val="white"/>
                </a:solidFill>
              </a:rPr>
              <a:t>Optional</a:t>
            </a:r>
            <a:endParaRPr lang="en-GB" sz="1100" dirty="0">
              <a:solidFill>
                <a:prstClr val="white"/>
              </a:solidFill>
            </a:endParaRPr>
          </a:p>
        </p:txBody>
      </p: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CEBAE453-FF16-974B-B13D-16F1885F4BFB}"/>
              </a:ext>
            </a:extLst>
          </p:cNvPr>
          <p:cNvCxnSpPr>
            <a:cxnSpLocks/>
          </p:cNvCxnSpPr>
          <p:nvPr/>
        </p:nvCxnSpPr>
        <p:spPr>
          <a:xfrm>
            <a:off x="3779639" y="1089993"/>
            <a:ext cx="0" cy="667078"/>
          </a:xfrm>
          <a:prstGeom prst="line">
            <a:avLst/>
          </a:prstGeom>
          <a:ln w="57150">
            <a:solidFill>
              <a:srgbClr val="202B5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Rectangle 159">
            <a:extLst>
              <a:ext uri="{FF2B5EF4-FFF2-40B4-BE49-F238E27FC236}">
                <a16:creationId xmlns:a16="http://schemas.microsoft.com/office/drawing/2014/main" id="{D10011E8-5F6B-7D41-8DD9-1DAB8AEE9884}"/>
              </a:ext>
            </a:extLst>
          </p:cNvPr>
          <p:cNvSpPr/>
          <p:nvPr/>
        </p:nvSpPr>
        <p:spPr>
          <a:xfrm>
            <a:off x="8351502" y="1105181"/>
            <a:ext cx="1282592" cy="1323223"/>
          </a:xfrm>
          <a:prstGeom prst="rect">
            <a:avLst/>
          </a:prstGeom>
          <a:solidFill>
            <a:srgbClr val="7030A0"/>
          </a:solidFill>
          <a:ln w="19050">
            <a:solidFill>
              <a:srgbClr val="2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Mathematical Studies (Enrichment course)</a:t>
            </a:r>
          </a:p>
          <a:p>
            <a:pPr algn="ctr"/>
            <a:r>
              <a:rPr lang="en-GB" sz="1100" dirty="0">
                <a:solidFill>
                  <a:schemeClr val="bg1"/>
                </a:solidFill>
              </a:rPr>
              <a:t>Optional</a:t>
            </a:r>
          </a:p>
        </p:txBody>
      </p: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66E9FF84-C51C-BD4B-9C32-D6FD9A9BBC0B}"/>
              </a:ext>
            </a:extLst>
          </p:cNvPr>
          <p:cNvCxnSpPr>
            <a:cxnSpLocks/>
          </p:cNvCxnSpPr>
          <p:nvPr/>
        </p:nvCxnSpPr>
        <p:spPr>
          <a:xfrm flipH="1">
            <a:off x="8774330" y="2393470"/>
            <a:ext cx="414447" cy="388365"/>
          </a:xfrm>
          <a:prstGeom prst="line">
            <a:avLst/>
          </a:prstGeom>
          <a:ln w="57150">
            <a:solidFill>
              <a:srgbClr val="202B5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" name="Picture 102">
            <a:extLst>
              <a:ext uri="{FF2B5EF4-FFF2-40B4-BE49-F238E27FC236}">
                <a16:creationId xmlns:a16="http://schemas.microsoft.com/office/drawing/2014/main" id="{E0CD7C40-A686-184F-84E6-D0C5779B20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06696" y="129276"/>
            <a:ext cx="582294" cy="953222"/>
          </a:xfrm>
          <a:prstGeom prst="rect">
            <a:avLst/>
          </a:prstGeom>
        </p:spPr>
      </p:pic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AA2E4E0D-35AD-4D68-B22F-55D25912498F}"/>
              </a:ext>
            </a:extLst>
          </p:cNvPr>
          <p:cNvCxnSpPr>
            <a:cxnSpLocks/>
          </p:cNvCxnSpPr>
          <p:nvPr/>
        </p:nvCxnSpPr>
        <p:spPr>
          <a:xfrm flipV="1">
            <a:off x="3330688" y="15991024"/>
            <a:ext cx="225674" cy="534083"/>
          </a:xfrm>
          <a:prstGeom prst="line">
            <a:avLst/>
          </a:prstGeom>
          <a:ln w="57150">
            <a:solidFill>
              <a:srgbClr val="202B5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Rectangle 163">
            <a:extLst>
              <a:ext uri="{FF2B5EF4-FFF2-40B4-BE49-F238E27FC236}">
                <a16:creationId xmlns:a16="http://schemas.microsoft.com/office/drawing/2014/main" id="{8011F38F-8837-45E9-9013-AA5EC261736B}"/>
              </a:ext>
            </a:extLst>
          </p:cNvPr>
          <p:cNvSpPr/>
          <p:nvPr/>
        </p:nvSpPr>
        <p:spPr>
          <a:xfrm>
            <a:off x="2677792" y="16368193"/>
            <a:ext cx="1326063" cy="1233094"/>
          </a:xfrm>
          <a:prstGeom prst="rect">
            <a:avLst/>
          </a:prstGeom>
          <a:solidFill>
            <a:srgbClr val="FF0000"/>
          </a:solidFill>
          <a:ln w="19050">
            <a:solidFill>
              <a:srgbClr val="2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Algebraic Skills</a:t>
            </a:r>
          </a:p>
          <a:p>
            <a:pPr algn="ctr"/>
            <a:r>
              <a:rPr lang="en-GB" sz="1200" dirty="0"/>
              <a:t>Writing expressions, simplifying and substituting into formulae</a:t>
            </a:r>
          </a:p>
        </p:txBody>
      </p: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D7C163FD-A771-4451-A9DC-7630869D8F99}"/>
              </a:ext>
            </a:extLst>
          </p:cNvPr>
          <p:cNvCxnSpPr>
            <a:cxnSpLocks/>
          </p:cNvCxnSpPr>
          <p:nvPr/>
        </p:nvCxnSpPr>
        <p:spPr>
          <a:xfrm flipH="1" flipV="1">
            <a:off x="1804485" y="14122312"/>
            <a:ext cx="605835" cy="501827"/>
          </a:xfrm>
          <a:prstGeom prst="line">
            <a:avLst/>
          </a:prstGeom>
          <a:ln w="57150">
            <a:solidFill>
              <a:srgbClr val="202B5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Rectangle 167">
            <a:extLst>
              <a:ext uri="{FF2B5EF4-FFF2-40B4-BE49-F238E27FC236}">
                <a16:creationId xmlns:a16="http://schemas.microsoft.com/office/drawing/2014/main" id="{3E421428-1CB6-432A-98D0-BC06A1FE117F}"/>
              </a:ext>
            </a:extLst>
          </p:cNvPr>
          <p:cNvSpPr/>
          <p:nvPr/>
        </p:nvSpPr>
        <p:spPr>
          <a:xfrm>
            <a:off x="2087400" y="14259662"/>
            <a:ext cx="936032" cy="929596"/>
          </a:xfrm>
          <a:prstGeom prst="rect">
            <a:avLst/>
          </a:prstGeom>
          <a:solidFill>
            <a:srgbClr val="FF0000"/>
          </a:solidFill>
          <a:ln w="19050">
            <a:solidFill>
              <a:srgbClr val="2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Ratio</a:t>
            </a:r>
          </a:p>
          <a:p>
            <a:pPr algn="ctr"/>
            <a:r>
              <a:rPr lang="en-GB" sz="1050" dirty="0"/>
              <a:t>Proportion with fractions and percentages </a:t>
            </a:r>
          </a:p>
        </p:txBody>
      </p: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D7C163FD-A771-4451-A9DC-7630869D8F99}"/>
              </a:ext>
            </a:extLst>
          </p:cNvPr>
          <p:cNvCxnSpPr>
            <a:cxnSpLocks/>
          </p:cNvCxnSpPr>
          <p:nvPr/>
        </p:nvCxnSpPr>
        <p:spPr>
          <a:xfrm>
            <a:off x="1750301" y="13192689"/>
            <a:ext cx="511980" cy="712333"/>
          </a:xfrm>
          <a:prstGeom prst="line">
            <a:avLst/>
          </a:prstGeom>
          <a:ln w="57150">
            <a:solidFill>
              <a:srgbClr val="202B5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Rectangle 169">
            <a:extLst>
              <a:ext uri="{FF2B5EF4-FFF2-40B4-BE49-F238E27FC236}">
                <a16:creationId xmlns:a16="http://schemas.microsoft.com/office/drawing/2014/main" id="{3E421428-1CB6-432A-98D0-BC06A1FE117F}"/>
              </a:ext>
            </a:extLst>
          </p:cNvPr>
          <p:cNvSpPr/>
          <p:nvPr/>
        </p:nvSpPr>
        <p:spPr>
          <a:xfrm>
            <a:off x="729639" y="12464828"/>
            <a:ext cx="1233689" cy="925053"/>
          </a:xfrm>
          <a:prstGeom prst="rect">
            <a:avLst/>
          </a:prstGeom>
          <a:solidFill>
            <a:srgbClr val="FF0000"/>
          </a:solidFill>
          <a:ln w="19050">
            <a:solidFill>
              <a:srgbClr val="2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Angles</a:t>
            </a:r>
          </a:p>
          <a:p>
            <a:pPr algn="ctr"/>
            <a:r>
              <a:rPr lang="en-GB" sz="1050" dirty="0"/>
              <a:t>Calculating angles in triangles and Quadrilaterals </a:t>
            </a:r>
          </a:p>
        </p:txBody>
      </p: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D7C163FD-A771-4451-A9DC-7630869D8F99}"/>
              </a:ext>
            </a:extLst>
          </p:cNvPr>
          <p:cNvCxnSpPr>
            <a:cxnSpLocks/>
          </p:cNvCxnSpPr>
          <p:nvPr/>
        </p:nvCxnSpPr>
        <p:spPr>
          <a:xfrm flipV="1">
            <a:off x="3919151" y="13798391"/>
            <a:ext cx="22731" cy="1000760"/>
          </a:xfrm>
          <a:prstGeom prst="line">
            <a:avLst/>
          </a:prstGeom>
          <a:ln w="57150">
            <a:solidFill>
              <a:srgbClr val="202B5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Rectangle 173">
            <a:extLst>
              <a:ext uri="{FF2B5EF4-FFF2-40B4-BE49-F238E27FC236}">
                <a16:creationId xmlns:a16="http://schemas.microsoft.com/office/drawing/2014/main" id="{3E421428-1CB6-432A-98D0-BC06A1FE117F}"/>
              </a:ext>
            </a:extLst>
          </p:cNvPr>
          <p:cNvSpPr/>
          <p:nvPr/>
        </p:nvSpPr>
        <p:spPr>
          <a:xfrm>
            <a:off x="3275235" y="14386296"/>
            <a:ext cx="1394006" cy="810875"/>
          </a:xfrm>
          <a:prstGeom prst="rect">
            <a:avLst/>
          </a:prstGeom>
          <a:solidFill>
            <a:srgbClr val="FF0000"/>
          </a:solidFill>
          <a:ln w="19050">
            <a:solidFill>
              <a:srgbClr val="2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Transformations</a:t>
            </a:r>
          </a:p>
          <a:p>
            <a:pPr algn="ctr"/>
            <a:r>
              <a:rPr lang="en-GB" sz="1050" dirty="0"/>
              <a:t>Reflections, rotations, enlargements and translations</a:t>
            </a:r>
          </a:p>
        </p:txBody>
      </p: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A4513ADA-A89B-4F42-B69C-7740D8438784}"/>
              </a:ext>
            </a:extLst>
          </p:cNvPr>
          <p:cNvCxnSpPr>
            <a:cxnSpLocks/>
          </p:cNvCxnSpPr>
          <p:nvPr/>
        </p:nvCxnSpPr>
        <p:spPr>
          <a:xfrm flipH="1" flipV="1">
            <a:off x="4075968" y="11061816"/>
            <a:ext cx="92561" cy="574905"/>
          </a:xfrm>
          <a:prstGeom prst="line">
            <a:avLst/>
          </a:prstGeom>
          <a:ln w="57150">
            <a:solidFill>
              <a:srgbClr val="202B5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Rectangle 146">
            <a:extLst>
              <a:ext uri="{FF2B5EF4-FFF2-40B4-BE49-F238E27FC236}">
                <a16:creationId xmlns:a16="http://schemas.microsoft.com/office/drawing/2014/main" id="{40CEFFC8-6AFA-44DE-A89E-2DD8BC871E6C}"/>
              </a:ext>
            </a:extLst>
          </p:cNvPr>
          <p:cNvSpPr/>
          <p:nvPr/>
        </p:nvSpPr>
        <p:spPr>
          <a:xfrm>
            <a:off x="3304770" y="11484044"/>
            <a:ext cx="1687333" cy="941879"/>
          </a:xfrm>
          <a:prstGeom prst="rect">
            <a:avLst/>
          </a:prstGeom>
          <a:solidFill>
            <a:srgbClr val="FFC000"/>
          </a:solidFill>
          <a:ln w="19050">
            <a:solidFill>
              <a:srgbClr val="2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ysClr val="windowText" lastClr="000000"/>
                </a:solidFill>
              </a:rPr>
              <a:t>Straight Line Graphs</a:t>
            </a:r>
          </a:p>
          <a:p>
            <a:pPr algn="ctr"/>
            <a:r>
              <a:rPr lang="en-GB" sz="1050" dirty="0">
                <a:solidFill>
                  <a:sysClr val="windowText" lastClr="000000"/>
                </a:solidFill>
              </a:rPr>
              <a:t>Direct proportion on graphs, gradients, equations of straight lines.</a:t>
            </a:r>
          </a:p>
        </p:txBody>
      </p: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A4513ADA-A89B-4F42-B69C-7740D8438784}"/>
              </a:ext>
            </a:extLst>
          </p:cNvPr>
          <p:cNvCxnSpPr>
            <a:cxnSpLocks/>
          </p:cNvCxnSpPr>
          <p:nvPr/>
        </p:nvCxnSpPr>
        <p:spPr>
          <a:xfrm flipH="1">
            <a:off x="8330214" y="10759119"/>
            <a:ext cx="121340" cy="524941"/>
          </a:xfrm>
          <a:prstGeom prst="line">
            <a:avLst/>
          </a:prstGeom>
          <a:ln w="57150">
            <a:solidFill>
              <a:srgbClr val="202B5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Rectangle 175">
            <a:extLst>
              <a:ext uri="{FF2B5EF4-FFF2-40B4-BE49-F238E27FC236}">
                <a16:creationId xmlns:a16="http://schemas.microsoft.com/office/drawing/2014/main" id="{FC9BF8F8-7203-4253-B391-FCBD697D32B4}"/>
              </a:ext>
            </a:extLst>
          </p:cNvPr>
          <p:cNvSpPr/>
          <p:nvPr/>
        </p:nvSpPr>
        <p:spPr>
          <a:xfrm>
            <a:off x="7553582" y="10105021"/>
            <a:ext cx="2074472" cy="764144"/>
          </a:xfrm>
          <a:prstGeom prst="rect">
            <a:avLst/>
          </a:prstGeom>
          <a:solidFill>
            <a:srgbClr val="FFC000"/>
          </a:solidFill>
          <a:ln w="19050">
            <a:solidFill>
              <a:srgbClr val="2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ysClr val="windowText" lastClr="000000"/>
                </a:solidFill>
              </a:rPr>
              <a:t>Expressions and Equations</a:t>
            </a:r>
          </a:p>
          <a:p>
            <a:pPr algn="ctr"/>
            <a:r>
              <a:rPr lang="en-GB" sz="1100" dirty="0">
                <a:solidFill>
                  <a:sysClr val="windowText" lastClr="000000"/>
                </a:solidFill>
              </a:rPr>
              <a:t>Expanding &amp; Factorising, solving one and two step equations.</a:t>
            </a:r>
          </a:p>
        </p:txBody>
      </p:sp>
      <p:pic>
        <p:nvPicPr>
          <p:cNvPr id="2" name="Picture 1" descr="calculator PNG image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5" y="4884153"/>
            <a:ext cx="1756201" cy="1831940"/>
          </a:xfrm>
          <a:prstGeom prst="rect">
            <a:avLst/>
          </a:prstGeom>
        </p:spPr>
      </p:pic>
      <p:pic>
        <p:nvPicPr>
          <p:cNvPr id="3" name="Picture 2" descr="File:Arithmetic symbols.svg - Wikipedia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564" y="15755104"/>
            <a:ext cx="536023" cy="502961"/>
          </a:xfrm>
          <a:prstGeom prst="rect">
            <a:avLst/>
          </a:prstGeom>
        </p:spPr>
      </p:pic>
      <p:pic>
        <p:nvPicPr>
          <p:cNvPr id="94" name="Picture 93" descr="SVG &gt; pi maths math - Free SVG Image &amp; Icon. | SVG Silh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101" y="9854088"/>
            <a:ext cx="637968" cy="637968"/>
          </a:xfrm>
          <a:prstGeom prst="rect">
            <a:avLst/>
          </a:prstGeom>
        </p:spPr>
      </p:pic>
      <p:pic>
        <p:nvPicPr>
          <p:cNvPr id="111" name="Picture 110" descr="Rubik's Cube Free Stock Photo - Public Domain Pictures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280" y="11236928"/>
            <a:ext cx="846283" cy="975894"/>
          </a:xfrm>
          <a:prstGeom prst="rect">
            <a:avLst/>
          </a:prstGeom>
        </p:spPr>
      </p:pic>
      <p:pic>
        <p:nvPicPr>
          <p:cNvPr id="113" name="Picture 112" descr="plotting - How to draw a protractor in Mathematica ...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52428">
            <a:off x="43883" y="12297257"/>
            <a:ext cx="1028270" cy="568762"/>
          </a:xfrm>
          <a:prstGeom prst="rect">
            <a:avLst/>
          </a:prstGeom>
        </p:spPr>
      </p:pic>
      <p:pic>
        <p:nvPicPr>
          <p:cNvPr id="114" name="Picture 113" descr="File:COVID-19 health system capacity increase.svg ...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387" y="600095"/>
            <a:ext cx="1461030" cy="866878"/>
          </a:xfrm>
          <a:prstGeom prst="rect">
            <a:avLst/>
          </a:prstGeom>
        </p:spPr>
      </p:pic>
      <p:pic>
        <p:nvPicPr>
          <p:cNvPr id="115" name="Picture 114" descr="3.1.2: Introduction to Customary Units of Mass and ...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77" y="16439416"/>
            <a:ext cx="1025621" cy="1176171"/>
          </a:xfrm>
          <a:prstGeom prst="rect">
            <a:avLst/>
          </a:prstGeom>
        </p:spPr>
      </p:pic>
      <p:pic>
        <p:nvPicPr>
          <p:cNvPr id="116" name="Picture 115" descr="File:Reflection of a triangle about the y axis.svg ...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564" y="5751435"/>
            <a:ext cx="977699" cy="674612"/>
          </a:xfrm>
          <a:prstGeom prst="rect">
            <a:avLst/>
          </a:prstGeom>
        </p:spPr>
      </p:pic>
      <p:pic>
        <p:nvPicPr>
          <p:cNvPr id="117" name="Picture 116" descr="File:Circumcircle Angles 1.svg - Wikimedia Commons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84" y="3438540"/>
            <a:ext cx="1095741" cy="1095741"/>
          </a:xfrm>
          <a:prstGeom prst="rect">
            <a:avLst/>
          </a:prstGeom>
        </p:spPr>
      </p:pic>
      <p:pic>
        <p:nvPicPr>
          <p:cNvPr id="21" name="Picture 20" descr="File:Index (mathematics).svg - Wikimedia Commons"/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070" y="12740117"/>
            <a:ext cx="440717" cy="333476"/>
          </a:xfrm>
          <a:prstGeom prst="rect">
            <a:avLst/>
          </a:prstGeom>
        </p:spPr>
      </p:pic>
      <p:pic>
        <p:nvPicPr>
          <p:cNvPr id="63" name="Picture 62" descr="File:Operators (maths) linear.svg - Wikipedia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195" y="8181823"/>
            <a:ext cx="2317627" cy="580132"/>
          </a:xfrm>
          <a:prstGeom prst="rect">
            <a:avLst/>
          </a:prstGeom>
        </p:spPr>
      </p:pic>
      <p:pic>
        <p:nvPicPr>
          <p:cNvPr id="67" name="Picture 66" descr="L'univers de ma classe: Comment démarrer l'atelier de maths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553" y="15189258"/>
            <a:ext cx="648021" cy="1283459"/>
          </a:xfrm>
          <a:prstGeom prst="rect">
            <a:avLst/>
          </a:prstGeom>
        </p:spPr>
      </p:pic>
      <p:pic>
        <p:nvPicPr>
          <p:cNvPr id="89" name="Picture 88" descr="File:Descartes Circles.svg - Wikipedia"/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102" y="3292955"/>
            <a:ext cx="846479" cy="846479"/>
          </a:xfrm>
          <a:prstGeom prst="rect">
            <a:avLst/>
          </a:prstGeom>
        </p:spPr>
      </p:pic>
      <p:pic>
        <p:nvPicPr>
          <p:cNvPr id="104" name="Picture 103" descr="File:Pi-equals-circumference-over-diametre.svg - Wikipedia"/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475" y="3553962"/>
            <a:ext cx="879526" cy="879526"/>
          </a:xfrm>
          <a:prstGeom prst="rect">
            <a:avLst/>
          </a:prstGeom>
        </p:spPr>
      </p:pic>
      <p:pic>
        <p:nvPicPr>
          <p:cNvPr id="105" name="Picture 104" descr="File:Drafting Compass.svg - Wikimedia Commons"/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542" y="6745121"/>
            <a:ext cx="1118841" cy="1118841"/>
          </a:xfrm>
          <a:prstGeom prst="rect">
            <a:avLst/>
          </a:prstGeom>
        </p:spPr>
      </p:pic>
      <p:pic>
        <p:nvPicPr>
          <p:cNvPr id="107" name="Picture 106" descr="Ruler PNG"/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532" y="6637984"/>
            <a:ext cx="727570" cy="1287240"/>
          </a:xfrm>
          <a:prstGeom prst="rect">
            <a:avLst/>
          </a:prstGeom>
        </p:spPr>
      </p:pic>
      <p:pic>
        <p:nvPicPr>
          <p:cNvPr id="108" name="Picture 107" descr="File:Line graph4.svg - Wikimedia Commons"/>
          <p:cNvPicPr>
            <a:picLocks noChangeAspect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334" y="11488416"/>
            <a:ext cx="1393001" cy="1076311"/>
          </a:xfrm>
          <a:prstGeom prst="rect">
            <a:avLst/>
          </a:prstGeom>
        </p:spPr>
      </p:pic>
      <p:pic>
        <p:nvPicPr>
          <p:cNvPr id="109" name="Picture 108" descr="Clipart - pie chart"/>
          <p:cNvPicPr>
            <a:picLocks noChangeAspect="1"/>
          </p:cNvPicPr>
          <p:nvPr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864" y="13171674"/>
            <a:ext cx="1011398" cy="890030"/>
          </a:xfrm>
          <a:prstGeom prst="rect">
            <a:avLst/>
          </a:prstGeom>
        </p:spPr>
      </p:pic>
      <p:pic>
        <p:nvPicPr>
          <p:cNvPr id="110" name="Picture 109" descr="fluid dynamics - Is this really a golden ratio spiral ..."/>
          <p:cNvPicPr>
            <a:picLocks noChangeAspect="1"/>
          </p:cNvPicPr>
          <p:nvPr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291" y="12571726"/>
            <a:ext cx="927812" cy="575706"/>
          </a:xfrm>
          <a:prstGeom prst="rect">
            <a:avLst/>
          </a:prstGeom>
        </p:spPr>
      </p:pic>
      <p:pic>
        <p:nvPicPr>
          <p:cNvPr id="119" name="Picture 118" descr="Partial fraction decomposition - Wikipedia, the free ...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781" y="1102367"/>
            <a:ext cx="2150143" cy="317008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61B16416-6E90-4E92-81F3-3E498572062F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9794" b="89691" l="6950" r="94595">
                        <a14:foregroundMark x1="6950" y1="27835" x2="6950" y2="27835"/>
                        <a14:foregroundMark x1="22394" y1="50000" x2="22394" y2="50000"/>
                        <a14:foregroundMark x1="94595" y1="31959" x2="94595" y2="319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08805" y="15277431"/>
            <a:ext cx="1056676" cy="791487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CB7C84B9-2D93-4D04-A13E-3C21E0DF0899}"/>
              </a:ext>
            </a:extLst>
          </p:cNvPr>
          <p:cNvPicPr>
            <a:picLocks noChangeAspect="1"/>
          </p:cNvPicPr>
          <p:nvPr/>
        </p:nvPicPr>
        <p:blipFill rotWithShape="1">
          <a:blip r:embed="rId31"/>
          <a:srcRect l="16556" t="18115" r="11419" b="12968"/>
          <a:stretch/>
        </p:blipFill>
        <p:spPr>
          <a:xfrm>
            <a:off x="8820639" y="8941615"/>
            <a:ext cx="759837" cy="105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493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60632E7EFCC1458443BAA024463565" ma:contentTypeVersion="13" ma:contentTypeDescription="Create a new document." ma:contentTypeScope="" ma:versionID="8d0a4fbd502823cda14712033293a473">
  <xsd:schema xmlns:xsd="http://www.w3.org/2001/XMLSchema" xmlns:xs="http://www.w3.org/2001/XMLSchema" xmlns:p="http://schemas.microsoft.com/office/2006/metadata/properties" xmlns:ns3="b8c8a65d-5371-4199-9a62-e23f19172e41" xmlns:ns4="0a0680b0-ab0a-4ee6-8246-39799528ae5e" targetNamespace="http://schemas.microsoft.com/office/2006/metadata/properties" ma:root="true" ma:fieldsID="b29bc1f22b9297c5c56e53df394417ce" ns3:_="" ns4:_="">
    <xsd:import namespace="b8c8a65d-5371-4199-9a62-e23f19172e41"/>
    <xsd:import namespace="0a0680b0-ab0a-4ee6-8246-39799528ae5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c8a65d-5371-4199-9a62-e23f19172e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0680b0-ab0a-4ee6-8246-39799528ae5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E015B03-4033-4072-AE74-E88C229250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c8a65d-5371-4199-9a62-e23f19172e41"/>
    <ds:schemaRef ds:uri="0a0680b0-ab0a-4ee6-8246-39799528ae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48EFBC9-16F6-41A2-B9AE-948A21E8F77A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0a0680b0-ab0a-4ee6-8246-39799528ae5e"/>
    <ds:schemaRef ds:uri="http://purl.org/dc/terms/"/>
    <ds:schemaRef ds:uri="http://schemas.openxmlformats.org/package/2006/metadata/core-properties"/>
    <ds:schemaRef ds:uri="b8c8a65d-5371-4199-9a62-e23f19172e41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58AD8D8-550A-4A2D-B536-ECDE5B22196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2740</TotalTime>
  <Words>581</Words>
  <Application>Microsoft Office PowerPoint</Application>
  <PresentationFormat>Custom</PresentationFormat>
  <Paragraphs>85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Copping</dc:creator>
  <cp:lastModifiedBy>STROOKEI</cp:lastModifiedBy>
  <cp:revision>109</cp:revision>
  <cp:lastPrinted>2021-09-15T09:23:21Z</cp:lastPrinted>
  <dcterms:created xsi:type="dcterms:W3CDTF">2020-05-11T12:06:03Z</dcterms:created>
  <dcterms:modified xsi:type="dcterms:W3CDTF">2022-05-04T09:41:57Z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0x010100E260632E7EFCC1458443BAA024463565</vt:lpwstr>
  </property>
</Properties>
</file>