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Young Serif"/>
      <p:regular r:id="rId14"/>
    </p:embeddedFont>
    <p:embeddedFont>
      <p:font typeface="Lexen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3684E2-7859-446C-B337-3801A78D9B84}">
  <a:tblStyle styleId="{0B3684E2-7859-446C-B337-3801A78D9B8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Lexend-regular.fntdata"/><Relationship Id="rId14" Type="http://schemas.openxmlformats.org/officeDocument/2006/relationships/font" Target="fonts/YoungSerif-regular.fntdata"/><Relationship Id="rId16" Type="http://schemas.openxmlformats.org/officeDocument/2006/relationships/font" Target="fonts/Lexen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a5709e756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a5709e756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a5709e756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a5709e756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a5709e756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a5709e756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a5709e7568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a5709e7568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a5709e75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a5709e756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a5709e756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a5709e756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a5709e756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a5709e756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897050" y="1574350"/>
            <a:ext cx="5467200" cy="1455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latin typeface="Young Serif"/>
                <a:ea typeface="Young Serif"/>
                <a:cs typeface="Young Serif"/>
                <a:sym typeface="Young Serif"/>
              </a:rPr>
              <a:t>Performing Arts BTEC </a:t>
            </a:r>
            <a:endParaRPr>
              <a:solidFill>
                <a:schemeClr val="lt1"/>
              </a:solidFill>
              <a:latin typeface="Young Serif"/>
              <a:ea typeface="Young Serif"/>
              <a:cs typeface="Young Serif"/>
              <a:sym typeface="Young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0" y="133025"/>
            <a:ext cx="8520600" cy="553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200">
                <a:latin typeface="Young Serif"/>
                <a:ea typeface="Young Serif"/>
                <a:cs typeface="Young Serif"/>
                <a:sym typeface="Young Serif"/>
              </a:rPr>
              <a:t>Unit 1 - </a:t>
            </a:r>
            <a:r>
              <a:rPr lang="en" sz="2200">
                <a:latin typeface="Young Serif"/>
                <a:ea typeface="Young Serif"/>
                <a:cs typeface="Young Serif"/>
                <a:sym typeface="Young Serif"/>
              </a:rPr>
              <a:t>Investigating Practitioners’ Work</a:t>
            </a:r>
            <a:endParaRPr sz="2200">
              <a:latin typeface="Young Serif"/>
              <a:ea typeface="Young Serif"/>
              <a:cs typeface="Young Serif"/>
              <a:sym typeface="Young Serif"/>
            </a:endParaRPr>
          </a:p>
        </p:txBody>
      </p:sp>
      <p:sp>
        <p:nvSpPr>
          <p:cNvPr id="60" name="Google Shape;60;p14"/>
          <p:cNvSpPr txBox="1"/>
          <p:nvPr/>
        </p:nvSpPr>
        <p:spPr>
          <a:xfrm>
            <a:off x="221725" y="620775"/>
            <a:ext cx="7342800" cy="984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 sz="1000">
                <a:solidFill>
                  <a:srgbClr val="0A0A0A"/>
                </a:solidFill>
                <a:highlight>
                  <a:srgbClr val="FFFFFF"/>
                </a:highlight>
                <a:latin typeface="Young Serif"/>
                <a:ea typeface="Young Serif"/>
                <a:cs typeface="Young Serif"/>
                <a:sym typeface="Young Serif"/>
              </a:rPr>
              <a:t>The main goal of Unit 1 is for learners to investigate the work of various performing arts practitioners (e.g., directors, choreographers, theatre companies, etc.) and develop a critical and contextual understanding of how these professionals communicate themes and ideas in their work. This includes understanding the historical, social, and cultural factors that influenced the practitioners and their work.</a:t>
            </a:r>
            <a:endParaRPr sz="1100">
              <a:solidFill>
                <a:schemeClr val="dk1"/>
              </a:solidFill>
              <a:latin typeface="Young Serif"/>
              <a:ea typeface="Young Serif"/>
              <a:cs typeface="Young Serif"/>
              <a:sym typeface="Young Serif"/>
            </a:endParaRPr>
          </a:p>
        </p:txBody>
      </p:sp>
      <p:sp>
        <p:nvSpPr>
          <p:cNvPr id="61" name="Google Shape;61;p14"/>
          <p:cNvSpPr txBox="1"/>
          <p:nvPr/>
        </p:nvSpPr>
        <p:spPr>
          <a:xfrm>
            <a:off x="221725" y="1433375"/>
            <a:ext cx="2633700" cy="5532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1200"/>
              </a:spcBef>
              <a:spcAft>
                <a:spcPts val="0"/>
              </a:spcAft>
              <a:buNone/>
            </a:pPr>
            <a:r>
              <a:rPr i="1" lang="en" sz="1200" u="sng">
                <a:solidFill>
                  <a:srgbClr val="0A0A0A"/>
                </a:solidFill>
                <a:highlight>
                  <a:srgbClr val="FFFFFF"/>
                </a:highlight>
                <a:latin typeface="Young Serif"/>
                <a:ea typeface="Young Serif"/>
                <a:cs typeface="Young Serif"/>
                <a:sym typeface="Young Serif"/>
              </a:rPr>
              <a:t>Key L</a:t>
            </a:r>
            <a:r>
              <a:rPr i="1" lang="en" sz="1200" u="sng">
                <a:solidFill>
                  <a:srgbClr val="0A0A0A"/>
                </a:solidFill>
                <a:highlight>
                  <a:srgbClr val="FFFFFF"/>
                </a:highlight>
                <a:latin typeface="Young Serif"/>
                <a:ea typeface="Young Serif"/>
                <a:cs typeface="Young Serif"/>
                <a:sym typeface="Young Serif"/>
              </a:rPr>
              <a:t>earning Outcomes</a:t>
            </a:r>
            <a:endParaRPr i="1" sz="1200" u="sng">
              <a:solidFill>
                <a:srgbClr val="0A0A0A"/>
              </a:solidFill>
              <a:highlight>
                <a:srgbClr val="FFFFFF"/>
              </a:highlight>
              <a:latin typeface="Young Serif"/>
              <a:ea typeface="Young Serif"/>
              <a:cs typeface="Young Serif"/>
              <a:sym typeface="Young Serif"/>
            </a:endParaRPr>
          </a:p>
          <a:p>
            <a:pPr indent="0" lvl="0" marL="0" rtl="0" algn="l">
              <a:spcBef>
                <a:spcPts val="2400"/>
              </a:spcBef>
              <a:spcAft>
                <a:spcPts val="0"/>
              </a:spcAft>
              <a:buNone/>
            </a:pPr>
            <a:r>
              <a:t/>
            </a:r>
            <a:endParaRPr sz="1800">
              <a:solidFill>
                <a:schemeClr val="dk2"/>
              </a:solidFill>
            </a:endParaRPr>
          </a:p>
        </p:txBody>
      </p:sp>
      <p:sp>
        <p:nvSpPr>
          <p:cNvPr id="62" name="Google Shape;62;p14"/>
          <p:cNvSpPr txBox="1"/>
          <p:nvPr/>
        </p:nvSpPr>
        <p:spPr>
          <a:xfrm>
            <a:off x="221725" y="2057400"/>
            <a:ext cx="3742200" cy="2740200"/>
          </a:xfrm>
          <a:prstGeom prst="rect">
            <a:avLst/>
          </a:prstGeom>
          <a:noFill/>
          <a:ln>
            <a:noFill/>
          </a:ln>
        </p:spPr>
        <p:txBody>
          <a:bodyPr anchorCtr="0" anchor="t" bIns="91425" lIns="91425" spcFirstLastPara="1" rIns="91425" wrap="square" tIns="91425">
            <a:noAutofit/>
          </a:bodyPr>
          <a:lstStyle/>
          <a:p>
            <a:pPr indent="-292100" lvl="0" marL="457200" rtl="0" algn="l">
              <a:lnSpc>
                <a:spcPct val="150000"/>
              </a:lnSpc>
              <a:spcBef>
                <a:spcPts val="1200"/>
              </a:spcBef>
              <a:spcAft>
                <a:spcPts val="0"/>
              </a:spcAft>
              <a:buClr>
                <a:srgbClr val="0A0A0A"/>
              </a:buClr>
              <a:buSzPts val="1000"/>
              <a:buFont typeface="Young Serif"/>
              <a:buChar char="●"/>
            </a:pPr>
            <a:r>
              <a:rPr lang="en" sz="1000">
                <a:solidFill>
                  <a:srgbClr val="0A0A0A"/>
                </a:solidFill>
                <a:highlight>
                  <a:srgbClr val="FFFFFF"/>
                </a:highlight>
                <a:latin typeface="Young Serif"/>
                <a:ea typeface="Young Serif"/>
                <a:cs typeface="Young Serif"/>
                <a:sym typeface="Young Serif"/>
              </a:rPr>
              <a:t>Develop skills in researching and collating information from primary and secondary sources.</a:t>
            </a:r>
            <a:endParaRPr sz="1000">
              <a:solidFill>
                <a:srgbClr val="0A0A0A"/>
              </a:solidFill>
              <a:highlight>
                <a:srgbClr val="FFFFFF"/>
              </a:highlight>
              <a:latin typeface="Young Serif"/>
              <a:ea typeface="Young Serif"/>
              <a:cs typeface="Young Serif"/>
              <a:sym typeface="Young Serif"/>
            </a:endParaRPr>
          </a:p>
          <a:p>
            <a:pPr indent="-292100" lvl="0" marL="457200" rtl="0" algn="l">
              <a:lnSpc>
                <a:spcPct val="150000"/>
              </a:lnSpc>
              <a:spcBef>
                <a:spcPts val="0"/>
              </a:spcBef>
              <a:spcAft>
                <a:spcPts val="0"/>
              </a:spcAft>
              <a:buClr>
                <a:srgbClr val="0A0A0A"/>
              </a:buClr>
              <a:buSzPts val="1000"/>
              <a:buFont typeface="Young Serif"/>
              <a:buChar char="●"/>
            </a:pPr>
            <a:r>
              <a:rPr lang="en" sz="1000">
                <a:solidFill>
                  <a:srgbClr val="0A0A0A"/>
                </a:solidFill>
                <a:highlight>
                  <a:srgbClr val="FFFFFF"/>
                </a:highlight>
                <a:latin typeface="Young Serif"/>
                <a:ea typeface="Young Serif"/>
                <a:cs typeface="Young Serif"/>
                <a:sym typeface="Young Serif"/>
              </a:rPr>
              <a:t>Gain knowledge of various employment opportunities and career pathways within the performing arts sector.</a:t>
            </a:r>
            <a:endParaRPr sz="1000">
              <a:solidFill>
                <a:srgbClr val="0A0A0A"/>
              </a:solidFill>
              <a:highlight>
                <a:srgbClr val="FFFFFF"/>
              </a:highlight>
              <a:latin typeface="Young Serif"/>
              <a:ea typeface="Young Serif"/>
              <a:cs typeface="Young Serif"/>
              <a:sym typeface="Young Serif"/>
            </a:endParaRPr>
          </a:p>
          <a:p>
            <a:pPr indent="-292100" lvl="0" marL="457200" rtl="0" algn="l">
              <a:lnSpc>
                <a:spcPct val="150000"/>
              </a:lnSpc>
              <a:spcBef>
                <a:spcPts val="0"/>
              </a:spcBef>
              <a:spcAft>
                <a:spcPts val="0"/>
              </a:spcAft>
              <a:buClr>
                <a:srgbClr val="0A0A0A"/>
              </a:buClr>
              <a:buSzPts val="1000"/>
              <a:buFont typeface="Young Serif"/>
              <a:buChar char="●"/>
            </a:pPr>
            <a:r>
              <a:rPr lang="en" sz="1000">
                <a:solidFill>
                  <a:srgbClr val="0A0A0A"/>
                </a:solidFill>
                <a:highlight>
                  <a:srgbClr val="FFFFFF"/>
                </a:highlight>
                <a:latin typeface="Young Serif"/>
                <a:ea typeface="Young Serif"/>
                <a:cs typeface="Young Serif"/>
                <a:sym typeface="Young Serif"/>
              </a:rPr>
              <a:t>Enhance their critical analysis skills to evaluate performances and production choices.</a:t>
            </a:r>
            <a:endParaRPr sz="1000">
              <a:solidFill>
                <a:srgbClr val="0A0A0A"/>
              </a:solidFill>
              <a:highlight>
                <a:srgbClr val="FFFFFF"/>
              </a:highlight>
              <a:latin typeface="Young Serif"/>
              <a:ea typeface="Young Serif"/>
              <a:cs typeface="Young Serif"/>
              <a:sym typeface="Young Serif"/>
            </a:endParaRPr>
          </a:p>
          <a:p>
            <a:pPr indent="-292100" lvl="0" marL="457200" rtl="0" algn="l">
              <a:lnSpc>
                <a:spcPct val="150000"/>
              </a:lnSpc>
              <a:spcBef>
                <a:spcPts val="0"/>
              </a:spcBef>
              <a:spcAft>
                <a:spcPts val="0"/>
              </a:spcAft>
              <a:buClr>
                <a:srgbClr val="0A0A0A"/>
              </a:buClr>
              <a:buSzPts val="1000"/>
              <a:buFont typeface="Young Serif"/>
              <a:buChar char="●"/>
            </a:pPr>
            <a:r>
              <a:rPr lang="en" sz="1000">
                <a:solidFill>
                  <a:srgbClr val="0A0A0A"/>
                </a:solidFill>
                <a:highlight>
                  <a:srgbClr val="FFFFFF"/>
                </a:highlight>
                <a:latin typeface="Young Serif"/>
                <a:ea typeface="Young Serif"/>
                <a:cs typeface="Young Serif"/>
                <a:sym typeface="Young Serif"/>
              </a:rPr>
              <a:t>Understand the business and financial management aspects of the performing arts industry, such as budgeting and funding.</a:t>
            </a:r>
            <a:endParaRPr sz="1000">
              <a:solidFill>
                <a:srgbClr val="0A0A0A"/>
              </a:solidFill>
              <a:highlight>
                <a:srgbClr val="FFFFFF"/>
              </a:highlight>
              <a:latin typeface="Young Serif"/>
              <a:ea typeface="Young Serif"/>
              <a:cs typeface="Young Serif"/>
              <a:sym typeface="Young Serif"/>
            </a:endParaRPr>
          </a:p>
          <a:p>
            <a:pPr indent="0" lvl="0" marL="0" rtl="0" algn="l">
              <a:spcBef>
                <a:spcPts val="2400"/>
              </a:spcBef>
              <a:spcAft>
                <a:spcPts val="0"/>
              </a:spcAft>
              <a:buNone/>
            </a:pPr>
            <a:r>
              <a:t/>
            </a:r>
            <a:endParaRPr>
              <a:solidFill>
                <a:schemeClr val="dk1"/>
              </a:solidFill>
            </a:endParaRPr>
          </a:p>
        </p:txBody>
      </p:sp>
      <p:sp>
        <p:nvSpPr>
          <p:cNvPr id="63" name="Google Shape;63;p14"/>
          <p:cNvSpPr txBox="1"/>
          <p:nvPr/>
        </p:nvSpPr>
        <p:spPr>
          <a:xfrm>
            <a:off x="4850850" y="1862300"/>
            <a:ext cx="4185600" cy="1773600"/>
          </a:xfrm>
          <a:prstGeom prst="rect">
            <a:avLst/>
          </a:prstGeom>
          <a:noFill/>
          <a:ln>
            <a:noFill/>
          </a:ln>
        </p:spPr>
        <p:txBody>
          <a:bodyPr anchorCtr="0" anchor="t" bIns="91425" lIns="91425" spcFirstLastPara="1" rIns="91425" wrap="square" tIns="91425">
            <a:noAutofit/>
          </a:bodyPr>
          <a:lstStyle/>
          <a:p>
            <a:pPr indent="-292100" lvl="0" marL="457200" rtl="0" algn="l">
              <a:lnSpc>
                <a:spcPct val="150000"/>
              </a:lnSpc>
              <a:spcBef>
                <a:spcPts val="1200"/>
              </a:spcBef>
              <a:spcAft>
                <a:spcPts val="0"/>
              </a:spcAft>
              <a:buClr>
                <a:srgbClr val="0A0A0A"/>
              </a:buClr>
              <a:buSzPts val="1000"/>
              <a:buFont typeface="Roboto"/>
              <a:buChar char="●"/>
            </a:pPr>
            <a:r>
              <a:rPr b="1" lang="en" sz="1000">
                <a:solidFill>
                  <a:srgbClr val="0A0A0A"/>
                </a:solidFill>
                <a:highlight>
                  <a:srgbClr val="FFFFFF"/>
                </a:highlight>
                <a:latin typeface="Young Serif"/>
                <a:ea typeface="Young Serif"/>
                <a:cs typeface="Young Serif"/>
                <a:sym typeface="Young Serif"/>
              </a:rPr>
              <a:t>Question 1:</a:t>
            </a:r>
            <a:r>
              <a:rPr lang="en" sz="1000">
                <a:solidFill>
                  <a:srgbClr val="0A0A0A"/>
                </a:solidFill>
                <a:highlight>
                  <a:srgbClr val="FFFFFF"/>
                </a:highlight>
                <a:latin typeface="Young Serif"/>
                <a:ea typeface="Young Serif"/>
                <a:cs typeface="Young Serif"/>
                <a:sym typeface="Young Serif"/>
              </a:rPr>
              <a:t> Focuses on contextual factors and how they influenced the chosen practitioner and their work (e.g., economic, political, social factors).</a:t>
            </a:r>
            <a:endParaRPr sz="1000">
              <a:solidFill>
                <a:srgbClr val="0A0A0A"/>
              </a:solidFill>
              <a:highlight>
                <a:srgbClr val="FFFFFF"/>
              </a:highlight>
              <a:latin typeface="Young Serif"/>
              <a:ea typeface="Young Serif"/>
              <a:cs typeface="Young Serif"/>
              <a:sym typeface="Young Serif"/>
            </a:endParaRPr>
          </a:p>
          <a:p>
            <a:pPr indent="-292100" lvl="0" marL="457200" rtl="0" algn="l">
              <a:lnSpc>
                <a:spcPct val="150000"/>
              </a:lnSpc>
              <a:spcBef>
                <a:spcPts val="0"/>
              </a:spcBef>
              <a:spcAft>
                <a:spcPts val="0"/>
              </a:spcAft>
              <a:buClr>
                <a:srgbClr val="0A0A0A"/>
              </a:buClr>
              <a:buSzPts val="1000"/>
              <a:buFont typeface="Roboto"/>
              <a:buChar char="●"/>
            </a:pPr>
            <a:r>
              <a:rPr b="1" lang="en" sz="1000">
                <a:solidFill>
                  <a:srgbClr val="0A0A0A"/>
                </a:solidFill>
                <a:highlight>
                  <a:srgbClr val="FFFFFF"/>
                </a:highlight>
                <a:latin typeface="Young Serif"/>
                <a:ea typeface="Young Serif"/>
                <a:cs typeface="Young Serif"/>
                <a:sym typeface="Young Serif"/>
              </a:rPr>
              <a:t>Question 2:</a:t>
            </a:r>
            <a:r>
              <a:rPr lang="en" sz="1000">
                <a:solidFill>
                  <a:srgbClr val="0A0A0A"/>
                </a:solidFill>
                <a:highlight>
                  <a:srgbClr val="FFFFFF"/>
                </a:highlight>
                <a:latin typeface="Young Serif"/>
                <a:ea typeface="Young Serif"/>
                <a:cs typeface="Young Serif"/>
                <a:sym typeface="Young Serif"/>
              </a:rPr>
              <a:t> Assesses how performance and production elements were used to communicate a specific theme.</a:t>
            </a:r>
            <a:endParaRPr sz="1000">
              <a:solidFill>
                <a:srgbClr val="0A0A0A"/>
              </a:solidFill>
              <a:highlight>
                <a:srgbClr val="FFFFFF"/>
              </a:highlight>
              <a:latin typeface="Young Serif"/>
              <a:ea typeface="Young Serif"/>
              <a:cs typeface="Young Serif"/>
              <a:sym typeface="Young Serif"/>
            </a:endParaRPr>
          </a:p>
          <a:p>
            <a:pPr indent="-292100" lvl="0" marL="457200" rtl="0" algn="l">
              <a:lnSpc>
                <a:spcPct val="150000"/>
              </a:lnSpc>
              <a:spcBef>
                <a:spcPts val="0"/>
              </a:spcBef>
              <a:spcAft>
                <a:spcPts val="0"/>
              </a:spcAft>
              <a:buClr>
                <a:srgbClr val="0A0A0A"/>
              </a:buClr>
              <a:buSzPts val="1000"/>
              <a:buFont typeface="Roboto"/>
              <a:buChar char="●"/>
            </a:pPr>
            <a:r>
              <a:rPr b="1" lang="en" sz="1000">
                <a:solidFill>
                  <a:srgbClr val="0A0A0A"/>
                </a:solidFill>
                <a:highlight>
                  <a:srgbClr val="FFFFFF"/>
                </a:highlight>
                <a:latin typeface="Young Serif"/>
                <a:ea typeface="Young Serif"/>
                <a:cs typeface="Young Serif"/>
                <a:sym typeface="Young Serif"/>
              </a:rPr>
              <a:t>Question 3:</a:t>
            </a:r>
            <a:r>
              <a:rPr lang="en" sz="1000">
                <a:solidFill>
                  <a:srgbClr val="0A0A0A"/>
                </a:solidFill>
                <a:highlight>
                  <a:srgbClr val="FFFFFF"/>
                </a:highlight>
                <a:latin typeface="Young Serif"/>
                <a:ea typeface="Young Serif"/>
                <a:cs typeface="Young Serif"/>
                <a:sym typeface="Young Serif"/>
              </a:rPr>
              <a:t> Requires learners to compare and contrast the work of two different practitioners in response to a given theme or stimulus.</a:t>
            </a:r>
            <a:endParaRPr sz="1000">
              <a:solidFill>
                <a:srgbClr val="0A0A0A"/>
              </a:solidFill>
              <a:highlight>
                <a:srgbClr val="FFFFFF"/>
              </a:highlight>
              <a:latin typeface="Young Serif"/>
              <a:ea typeface="Young Serif"/>
              <a:cs typeface="Young Serif"/>
              <a:sym typeface="Young Serif"/>
            </a:endParaRPr>
          </a:p>
          <a:p>
            <a:pPr indent="0" lvl="0" marL="0" rtl="0" algn="l">
              <a:spcBef>
                <a:spcPts val="2400"/>
              </a:spcBef>
              <a:spcAft>
                <a:spcPts val="0"/>
              </a:spcAft>
              <a:buNone/>
            </a:pPr>
            <a:r>
              <a:t/>
            </a:r>
            <a:endParaRPr sz="1800">
              <a:solidFill>
                <a:schemeClr val="dk2"/>
              </a:solidFill>
            </a:endParaRPr>
          </a:p>
        </p:txBody>
      </p:sp>
      <p:sp>
        <p:nvSpPr>
          <p:cNvPr id="64" name="Google Shape;64;p14"/>
          <p:cNvSpPr txBox="1"/>
          <p:nvPr/>
        </p:nvSpPr>
        <p:spPr>
          <a:xfrm>
            <a:off x="5099125" y="1433380"/>
            <a:ext cx="37956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500" u="sng">
                <a:solidFill>
                  <a:schemeClr val="dk1"/>
                </a:solidFill>
                <a:latin typeface="Young Serif"/>
                <a:ea typeface="Young Serif"/>
                <a:cs typeface="Young Serif"/>
                <a:sym typeface="Young Serif"/>
              </a:rPr>
              <a:t>Assessment Methods</a:t>
            </a:r>
            <a:endParaRPr i="1" sz="1500" u="sng">
              <a:solidFill>
                <a:schemeClr val="dk1"/>
              </a:solidFill>
              <a:latin typeface="Young Serif"/>
              <a:ea typeface="Young Serif"/>
              <a:cs typeface="Young Serif"/>
              <a:sym typeface="Young Serif"/>
            </a:endParaRPr>
          </a:p>
        </p:txBody>
      </p:sp>
      <p:pic>
        <p:nvPicPr>
          <p:cNvPr id="65" name="Google Shape;65;p14"/>
          <p:cNvPicPr preferRelativeResize="0"/>
          <p:nvPr/>
        </p:nvPicPr>
        <p:blipFill>
          <a:blip r:embed="rId3">
            <a:alphaModFix/>
          </a:blip>
          <a:stretch>
            <a:fillRect/>
          </a:stretch>
        </p:blipFill>
        <p:spPr>
          <a:xfrm>
            <a:off x="7468247" y="365147"/>
            <a:ext cx="1568200" cy="1568200"/>
          </a:xfrm>
          <a:prstGeom prst="rect">
            <a:avLst/>
          </a:prstGeom>
          <a:noFill/>
          <a:ln>
            <a:noFill/>
          </a:ln>
        </p:spPr>
      </p:pic>
      <p:pic>
        <p:nvPicPr>
          <p:cNvPr id="66" name="Google Shape;66;p14"/>
          <p:cNvPicPr preferRelativeResize="0"/>
          <p:nvPr/>
        </p:nvPicPr>
        <p:blipFill>
          <a:blip r:embed="rId4">
            <a:alphaModFix/>
          </a:blip>
          <a:stretch>
            <a:fillRect/>
          </a:stretch>
        </p:blipFill>
        <p:spPr>
          <a:xfrm>
            <a:off x="4273438" y="3768900"/>
            <a:ext cx="3452675" cy="12947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218700" y="181025"/>
            <a:ext cx="8520600" cy="86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320">
                <a:solidFill>
                  <a:schemeClr val="lt1"/>
                </a:solidFill>
                <a:latin typeface="Young Serif"/>
                <a:ea typeface="Young Serif"/>
                <a:cs typeface="Young Serif"/>
                <a:sym typeface="Young Serif"/>
              </a:rPr>
              <a:t>Unit 2 - Developing Skills and Techniques for Live Performance</a:t>
            </a:r>
            <a:endParaRPr sz="2320">
              <a:solidFill>
                <a:schemeClr val="lt1"/>
              </a:solidFill>
              <a:latin typeface="Young Serif"/>
              <a:ea typeface="Young Serif"/>
              <a:cs typeface="Young Serif"/>
              <a:sym typeface="Young Serif"/>
            </a:endParaRPr>
          </a:p>
          <a:p>
            <a:pPr indent="0" lvl="0" marL="0" rtl="0" algn="ctr">
              <a:spcBef>
                <a:spcPts val="0"/>
              </a:spcBef>
              <a:spcAft>
                <a:spcPts val="0"/>
              </a:spcAft>
              <a:buSzPts val="990"/>
              <a:buNone/>
            </a:pPr>
            <a:r>
              <a:t/>
            </a:r>
            <a:endParaRPr sz="2220">
              <a:solidFill>
                <a:schemeClr val="lt1"/>
              </a:solidFill>
              <a:latin typeface="Young Serif"/>
              <a:ea typeface="Young Serif"/>
              <a:cs typeface="Young Serif"/>
              <a:sym typeface="Young Serif"/>
            </a:endParaRPr>
          </a:p>
        </p:txBody>
      </p:sp>
      <p:sp>
        <p:nvSpPr>
          <p:cNvPr id="72" name="Google Shape;72;p15"/>
          <p:cNvSpPr txBox="1"/>
          <p:nvPr/>
        </p:nvSpPr>
        <p:spPr>
          <a:xfrm>
            <a:off x="88550" y="1046225"/>
            <a:ext cx="4048200" cy="129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100">
                <a:solidFill>
                  <a:schemeClr val="lt1"/>
                </a:solidFill>
                <a:latin typeface="Young Serif"/>
                <a:ea typeface="Young Serif"/>
                <a:cs typeface="Young Serif"/>
                <a:sym typeface="Young Serif"/>
              </a:rPr>
              <a:t>What you'll learn:</a:t>
            </a:r>
            <a:r>
              <a:rPr lang="en" sz="1100">
                <a:solidFill>
                  <a:schemeClr val="lt1"/>
                </a:solidFill>
                <a:latin typeface="Young Serif"/>
                <a:ea typeface="Young Serif"/>
                <a:cs typeface="Young Serif"/>
                <a:sym typeface="Young Serif"/>
              </a:rPr>
              <a:t> You'll gain practical skills in body movement, vocal control, and creative interpretation—tools essential for any performer. This includes training in at least two different performance styles (e.g., classical and contemporary theatre, ballet and modern dance).</a:t>
            </a:r>
            <a:endParaRPr sz="1800">
              <a:solidFill>
                <a:schemeClr val="lt1"/>
              </a:solidFill>
              <a:latin typeface="Young Serif"/>
              <a:ea typeface="Young Serif"/>
              <a:cs typeface="Young Serif"/>
              <a:sym typeface="Young Serif"/>
            </a:endParaRPr>
          </a:p>
        </p:txBody>
      </p:sp>
      <p:sp>
        <p:nvSpPr>
          <p:cNvPr id="73" name="Google Shape;73;p15"/>
          <p:cNvSpPr txBox="1"/>
          <p:nvPr/>
        </p:nvSpPr>
        <p:spPr>
          <a:xfrm>
            <a:off x="4816450" y="1056200"/>
            <a:ext cx="4167300" cy="118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1100">
                <a:solidFill>
                  <a:schemeClr val="lt1"/>
                </a:solidFill>
                <a:latin typeface="Young Serif"/>
                <a:ea typeface="Young Serif"/>
                <a:cs typeface="Young Serif"/>
                <a:sym typeface="Young Serif"/>
              </a:rPr>
              <a:t>How you'll learn:</a:t>
            </a:r>
            <a:r>
              <a:rPr lang="en" sz="1100">
                <a:solidFill>
                  <a:schemeClr val="lt1"/>
                </a:solidFill>
                <a:latin typeface="Young Serif"/>
                <a:ea typeface="Young Serif"/>
                <a:cs typeface="Young Serif"/>
                <a:sym typeface="Young Serif"/>
              </a:rPr>
              <a:t> Through regular workshops, classes, and practical exercises, you’ll build technical and performance skills. You’ll also have opportunities to perform live, which will help you learn how to engage an audience and refine your craft.</a:t>
            </a:r>
            <a:endParaRPr sz="1800">
              <a:solidFill>
                <a:schemeClr val="lt1"/>
              </a:solidFill>
              <a:latin typeface="Young Serif"/>
              <a:ea typeface="Young Serif"/>
              <a:cs typeface="Young Serif"/>
              <a:sym typeface="Young Serif"/>
            </a:endParaRPr>
          </a:p>
        </p:txBody>
      </p:sp>
      <p:sp>
        <p:nvSpPr>
          <p:cNvPr id="74" name="Google Shape;74;p15"/>
          <p:cNvSpPr txBox="1"/>
          <p:nvPr/>
        </p:nvSpPr>
        <p:spPr>
          <a:xfrm>
            <a:off x="1423350" y="2733200"/>
            <a:ext cx="6297300" cy="100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1100">
                <a:solidFill>
                  <a:schemeClr val="lt1"/>
                </a:solidFill>
                <a:latin typeface="Young Serif"/>
                <a:ea typeface="Young Serif"/>
                <a:cs typeface="Young Serif"/>
                <a:sym typeface="Young Serif"/>
              </a:rPr>
              <a:t>Why it's valuable:</a:t>
            </a:r>
            <a:r>
              <a:rPr lang="en" sz="1100">
                <a:solidFill>
                  <a:schemeClr val="lt1"/>
                </a:solidFill>
                <a:latin typeface="Young Serif"/>
                <a:ea typeface="Young Serif"/>
                <a:cs typeface="Young Serif"/>
                <a:sym typeface="Young Serif"/>
              </a:rPr>
              <a:t> The skills you develop will prepare you for further study or training, and they’ll give you a solid foundation for a career in the performing arts industry. Whether you want to act, dance, or perform in musical theatre, this unit will help you grow and become more versatile as a performer.</a:t>
            </a:r>
            <a:br>
              <a:rPr lang="en" sz="1100">
                <a:solidFill>
                  <a:schemeClr val="lt1"/>
                </a:solidFill>
                <a:latin typeface="Young Serif"/>
                <a:ea typeface="Young Serif"/>
                <a:cs typeface="Young Serif"/>
                <a:sym typeface="Young Serif"/>
              </a:rPr>
            </a:br>
            <a:endParaRPr sz="1100">
              <a:solidFill>
                <a:schemeClr val="lt1"/>
              </a:solidFill>
              <a:latin typeface="Young Serif"/>
              <a:ea typeface="Young Serif"/>
              <a:cs typeface="Young Serif"/>
              <a:sym typeface="Young Serif"/>
            </a:endParaRPr>
          </a:p>
          <a:p>
            <a:pPr indent="0" lvl="0" marL="0" rtl="0" algn="l">
              <a:spcBef>
                <a:spcPts val="1200"/>
              </a:spcBef>
              <a:spcAft>
                <a:spcPts val="0"/>
              </a:spcAft>
              <a:buNone/>
            </a:pPr>
            <a:r>
              <a:t/>
            </a:r>
            <a:endParaRPr sz="1800">
              <a:solidFill>
                <a:schemeClr val="lt1"/>
              </a:solidFill>
              <a:latin typeface="Young Serif"/>
              <a:ea typeface="Young Serif"/>
              <a:cs typeface="Young Serif"/>
              <a:sym typeface="Young Serif"/>
            </a:endParaRPr>
          </a:p>
        </p:txBody>
      </p:sp>
      <p:sp>
        <p:nvSpPr>
          <p:cNvPr id="75" name="Google Shape;75;p15"/>
          <p:cNvSpPr txBox="1"/>
          <p:nvPr/>
        </p:nvSpPr>
        <p:spPr>
          <a:xfrm>
            <a:off x="734250" y="4234100"/>
            <a:ext cx="7675500" cy="76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100">
                <a:solidFill>
                  <a:schemeClr val="lt1"/>
                </a:solidFill>
                <a:latin typeface="Young Serif"/>
                <a:ea typeface="Young Serif"/>
                <a:cs typeface="Young Serif"/>
                <a:sym typeface="Young Serif"/>
              </a:rPr>
              <a:t>If you’re passionate about live performance and want to improve your skills, this subject will give you the experience and knowledge needed to succeed in the arts.</a:t>
            </a:r>
            <a:endParaRPr sz="1100">
              <a:solidFill>
                <a:schemeClr val="lt1"/>
              </a:solidFill>
              <a:latin typeface="Young Serif"/>
              <a:ea typeface="Young Serif"/>
              <a:cs typeface="Young Serif"/>
              <a:sym typeface="Young Serif"/>
            </a:endParaRPr>
          </a:p>
          <a:p>
            <a:pPr indent="0" lvl="0" marL="0" rtl="0" algn="l">
              <a:spcBef>
                <a:spcPts val="1200"/>
              </a:spcBef>
              <a:spcAft>
                <a:spcPts val="0"/>
              </a:spcAft>
              <a:buNone/>
            </a:pPr>
            <a:r>
              <a:t/>
            </a:r>
            <a:endParaRPr sz="1800">
              <a:solidFill>
                <a:schemeClr val="lt1"/>
              </a:solidFill>
              <a:latin typeface="Young Serif"/>
              <a:ea typeface="Young Serif"/>
              <a:cs typeface="Young Serif"/>
              <a:sym typeface="Young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Young Serif"/>
                <a:ea typeface="Young Serif"/>
                <a:cs typeface="Young Serif"/>
                <a:sym typeface="Young Serif"/>
              </a:rPr>
              <a:t>Unit 3 - Group Performance Workshop</a:t>
            </a:r>
            <a:endParaRPr>
              <a:latin typeface="Young Serif"/>
              <a:ea typeface="Young Serif"/>
              <a:cs typeface="Young Serif"/>
              <a:sym typeface="Young Serif"/>
            </a:endParaRPr>
          </a:p>
        </p:txBody>
      </p:sp>
      <p:sp>
        <p:nvSpPr>
          <p:cNvPr id="81" name="Google Shape;81;p16"/>
          <p:cNvSpPr txBox="1"/>
          <p:nvPr>
            <p:ph idx="1" type="body"/>
          </p:nvPr>
        </p:nvSpPr>
        <p:spPr>
          <a:xfrm>
            <a:off x="0" y="572700"/>
            <a:ext cx="9144000" cy="4710000"/>
          </a:xfrm>
          <a:prstGeom prst="rect">
            <a:avLst/>
          </a:prstGeom>
        </p:spPr>
        <p:txBody>
          <a:bodyPr anchorCtr="0" anchor="t" bIns="91425" lIns="91425" spcFirstLastPara="1" rIns="91425" wrap="square" tIns="91425">
            <a:normAutofit fontScale="70000" lnSpcReduction="10000"/>
          </a:bodyPr>
          <a:lstStyle/>
          <a:p>
            <a:pPr indent="-291403" lvl="0" marL="457200" rtl="0" algn="l">
              <a:spcBef>
                <a:spcPts val="0"/>
              </a:spcBef>
              <a:spcAft>
                <a:spcPts val="0"/>
              </a:spcAft>
              <a:buClr>
                <a:schemeClr val="dk1"/>
              </a:buClr>
              <a:buSzPct val="100000"/>
              <a:buFont typeface="Young Serif"/>
              <a:buChar char="●"/>
            </a:pPr>
            <a:r>
              <a:rPr lang="en" sz="1412">
                <a:solidFill>
                  <a:schemeClr val="dk1"/>
                </a:solidFill>
                <a:latin typeface="Young Serif"/>
                <a:ea typeface="Young Serif"/>
                <a:cs typeface="Young Serif"/>
                <a:sym typeface="Young Serif"/>
              </a:rPr>
              <a:t>In this unit, learners work collaboratively to create and perform a piece of original </a:t>
            </a:r>
            <a:r>
              <a:rPr lang="en" sz="1412">
                <a:solidFill>
                  <a:schemeClr val="dk1"/>
                </a:solidFill>
                <a:latin typeface="Young Serif"/>
                <a:ea typeface="Young Serif"/>
                <a:cs typeface="Young Serif"/>
                <a:sym typeface="Young Serif"/>
              </a:rPr>
              <a:t>theatre</a:t>
            </a:r>
            <a:r>
              <a:rPr lang="en" sz="1412">
                <a:solidFill>
                  <a:schemeClr val="dk1"/>
                </a:solidFill>
                <a:latin typeface="Young Serif"/>
                <a:ea typeface="Young Serif"/>
                <a:cs typeface="Young Serif"/>
                <a:sym typeface="Young Serif"/>
              </a:rPr>
              <a:t> in response to a given stimulus</a:t>
            </a:r>
            <a:endParaRPr sz="1412">
              <a:solidFill>
                <a:schemeClr val="dk1"/>
              </a:solidFill>
              <a:latin typeface="Young Serif"/>
              <a:ea typeface="Young Serif"/>
              <a:cs typeface="Young Serif"/>
              <a:sym typeface="Young Serif"/>
            </a:endParaRPr>
          </a:p>
          <a:p>
            <a:pPr indent="0" lvl="0" marL="0" rtl="0" algn="l">
              <a:spcBef>
                <a:spcPts val="1200"/>
              </a:spcBef>
              <a:spcAft>
                <a:spcPts val="0"/>
              </a:spcAft>
              <a:buNone/>
            </a:pPr>
            <a:r>
              <a:rPr lang="en">
                <a:latin typeface="Young Serif"/>
                <a:ea typeface="Young Serif"/>
                <a:cs typeface="Young Serif"/>
                <a:sym typeface="Young Serif"/>
              </a:rPr>
              <a:t> </a:t>
            </a:r>
            <a:r>
              <a:rPr b="1" lang="en" sz="1471">
                <a:solidFill>
                  <a:srgbClr val="0A0A0A"/>
                </a:solidFill>
                <a:highlight>
                  <a:srgbClr val="FFFFFF"/>
                </a:highlight>
                <a:latin typeface="Young Serif"/>
                <a:ea typeface="Young Serif"/>
                <a:cs typeface="Young Serif"/>
                <a:sym typeface="Young Serif"/>
              </a:rPr>
              <a:t>Key Activities</a:t>
            </a:r>
            <a:endParaRPr b="1" sz="1471">
              <a:solidFill>
                <a:srgbClr val="0A0A0A"/>
              </a:solidFill>
              <a:highlight>
                <a:srgbClr val="FFFFFF"/>
              </a:highlight>
              <a:latin typeface="Young Serif"/>
              <a:ea typeface="Young Serif"/>
              <a:cs typeface="Young Serif"/>
              <a:sym typeface="Young Serif"/>
            </a:endParaRPr>
          </a:p>
          <a:p>
            <a:pPr indent="0" lvl="0" marL="0" rtl="0" algn="l">
              <a:lnSpc>
                <a:spcPct val="150000"/>
              </a:lnSpc>
              <a:spcBef>
                <a:spcPts val="1200"/>
              </a:spcBef>
              <a:spcAft>
                <a:spcPts val="0"/>
              </a:spcAft>
              <a:buNone/>
            </a:pPr>
            <a:r>
              <a:rPr lang="en" sz="1471">
                <a:solidFill>
                  <a:srgbClr val="0A0A0A"/>
                </a:solidFill>
                <a:highlight>
                  <a:srgbClr val="FFFFFF"/>
                </a:highlight>
                <a:latin typeface="Young Serif"/>
                <a:ea typeface="Young Serif"/>
                <a:cs typeface="Young Serif"/>
                <a:sym typeface="Young Serif"/>
              </a:rPr>
              <a:t>Learners engage in a process that mirrors professional practice in the performing arts industry: </a:t>
            </a:r>
            <a:endParaRPr sz="1471">
              <a:solidFill>
                <a:srgbClr val="0A0A0A"/>
              </a:solidFill>
              <a:highlight>
                <a:srgbClr val="FFFFFF"/>
              </a:highlight>
              <a:latin typeface="Young Serif"/>
              <a:ea typeface="Young Serif"/>
              <a:cs typeface="Young Serif"/>
              <a:sym typeface="Young Serif"/>
            </a:endParaRPr>
          </a:p>
          <a:p>
            <a:pPr indent="-294025" lvl="0" marL="457200" rtl="0" algn="l">
              <a:lnSpc>
                <a:spcPct val="150000"/>
              </a:lnSpc>
              <a:spcBef>
                <a:spcPts val="1200"/>
              </a:spcBef>
              <a:spcAft>
                <a:spcPts val="0"/>
              </a:spcAft>
              <a:buClr>
                <a:srgbClr val="0A0A0A"/>
              </a:buClr>
              <a:buSzPct val="100000"/>
              <a:buFont typeface="Roboto"/>
              <a:buChar char="●"/>
            </a:pPr>
            <a:r>
              <a:rPr b="1" lang="en" sz="1471">
                <a:solidFill>
                  <a:srgbClr val="0A0A0A"/>
                </a:solidFill>
                <a:highlight>
                  <a:srgbClr val="FFFFFF"/>
                </a:highlight>
                <a:latin typeface="Young Serif"/>
                <a:ea typeface="Young Serif"/>
                <a:cs typeface="Young Serif"/>
                <a:sym typeface="Young Serif"/>
              </a:rPr>
              <a:t>Interpretation of Stimulus:</a:t>
            </a:r>
            <a:r>
              <a:rPr lang="en" sz="1471">
                <a:solidFill>
                  <a:srgbClr val="0A0A0A"/>
                </a:solidFill>
                <a:highlight>
                  <a:srgbClr val="FFFFFF"/>
                </a:highlight>
                <a:latin typeface="Young Serif"/>
                <a:ea typeface="Young Serif"/>
                <a:cs typeface="Young Serif"/>
                <a:sym typeface="Young Serif"/>
              </a:rPr>
              <a:t> Students understand how to interpret and respond to a given theme, text, image, or aural material for a group performance.</a:t>
            </a:r>
            <a:endParaRPr sz="1471">
              <a:solidFill>
                <a:srgbClr val="0A0A0A"/>
              </a:solidFill>
              <a:highlight>
                <a:srgbClr val="FFFFFF"/>
              </a:highlight>
              <a:latin typeface="Young Serif"/>
              <a:ea typeface="Young Serif"/>
              <a:cs typeface="Young Serif"/>
              <a:sym typeface="Young Serif"/>
            </a:endParaRPr>
          </a:p>
          <a:p>
            <a:pPr indent="-294025" lvl="0" marL="457200" rtl="0" algn="l">
              <a:lnSpc>
                <a:spcPct val="150000"/>
              </a:lnSpc>
              <a:spcBef>
                <a:spcPts val="0"/>
              </a:spcBef>
              <a:spcAft>
                <a:spcPts val="0"/>
              </a:spcAft>
              <a:buClr>
                <a:srgbClr val="0A0A0A"/>
              </a:buClr>
              <a:buSzPct val="100000"/>
              <a:buFont typeface="Roboto"/>
              <a:buChar char="●"/>
            </a:pPr>
            <a:r>
              <a:rPr b="1" lang="en" sz="1471">
                <a:solidFill>
                  <a:srgbClr val="0A0A0A"/>
                </a:solidFill>
                <a:highlight>
                  <a:srgbClr val="FFFFFF"/>
                </a:highlight>
                <a:latin typeface="Young Serif"/>
                <a:ea typeface="Young Serif"/>
                <a:cs typeface="Young Serif"/>
                <a:sym typeface="Young Serif"/>
              </a:rPr>
              <a:t>Development of Creative Ideas:</a:t>
            </a:r>
            <a:r>
              <a:rPr lang="en" sz="1471">
                <a:solidFill>
                  <a:srgbClr val="0A0A0A"/>
                </a:solidFill>
                <a:highlight>
                  <a:srgbClr val="FFFFFF"/>
                </a:highlight>
                <a:latin typeface="Young Serif"/>
                <a:ea typeface="Young Serif"/>
                <a:cs typeface="Young Serif"/>
                <a:sym typeface="Young Serif"/>
              </a:rPr>
              <a:t> They explore and generate original ideas, applying different forms, elements, and techniques. This involves a rehearsal process to practice and refine skills, giving and taking direction, and collaborating as a team.</a:t>
            </a:r>
            <a:endParaRPr sz="1471">
              <a:solidFill>
                <a:srgbClr val="0A0A0A"/>
              </a:solidFill>
              <a:highlight>
                <a:srgbClr val="FFFFFF"/>
              </a:highlight>
              <a:latin typeface="Young Serif"/>
              <a:ea typeface="Young Serif"/>
              <a:cs typeface="Young Serif"/>
              <a:sym typeface="Young Serif"/>
            </a:endParaRPr>
          </a:p>
          <a:p>
            <a:pPr indent="-294025" lvl="0" marL="457200" rtl="0" algn="l">
              <a:lnSpc>
                <a:spcPct val="150000"/>
              </a:lnSpc>
              <a:spcBef>
                <a:spcPts val="0"/>
              </a:spcBef>
              <a:spcAft>
                <a:spcPts val="0"/>
              </a:spcAft>
              <a:buClr>
                <a:srgbClr val="0A0A0A"/>
              </a:buClr>
              <a:buSzPct val="100000"/>
              <a:buFont typeface="Roboto"/>
              <a:buChar char="●"/>
            </a:pPr>
            <a:r>
              <a:rPr b="1" lang="en" sz="1471">
                <a:solidFill>
                  <a:srgbClr val="0A0A0A"/>
                </a:solidFill>
                <a:highlight>
                  <a:srgbClr val="FFFFFF"/>
                </a:highlight>
                <a:latin typeface="Young Serif"/>
                <a:ea typeface="Young Serif"/>
                <a:cs typeface="Young Serif"/>
                <a:sym typeface="Young Serif"/>
              </a:rPr>
              <a:t>Performance Workshop:</a:t>
            </a:r>
            <a:r>
              <a:rPr lang="en" sz="1471">
                <a:solidFill>
                  <a:srgbClr val="0A0A0A"/>
                </a:solidFill>
                <a:highlight>
                  <a:srgbClr val="FFFFFF"/>
                </a:highlight>
                <a:latin typeface="Young Serif"/>
                <a:ea typeface="Young Serif"/>
                <a:cs typeface="Young Serif"/>
                <a:sym typeface="Young Serif"/>
              </a:rPr>
              <a:t> Students apply their performance skills (use of body, voice, communication with audience and peers) in a live, unedited, continuous group performance for an audience.</a:t>
            </a:r>
            <a:endParaRPr sz="1471">
              <a:solidFill>
                <a:srgbClr val="0A0A0A"/>
              </a:solidFill>
              <a:highlight>
                <a:srgbClr val="FFFFFF"/>
              </a:highlight>
              <a:latin typeface="Young Serif"/>
              <a:ea typeface="Young Serif"/>
              <a:cs typeface="Young Serif"/>
              <a:sym typeface="Young Serif"/>
            </a:endParaRPr>
          </a:p>
          <a:p>
            <a:pPr indent="0" lvl="0" marL="0" rtl="0" algn="l">
              <a:lnSpc>
                <a:spcPct val="150000"/>
              </a:lnSpc>
              <a:spcBef>
                <a:spcPts val="2400"/>
              </a:spcBef>
              <a:spcAft>
                <a:spcPts val="0"/>
              </a:spcAft>
              <a:buNone/>
            </a:pPr>
            <a:r>
              <a:rPr b="1" lang="en" sz="1471">
                <a:solidFill>
                  <a:srgbClr val="0A0A0A"/>
                </a:solidFill>
                <a:highlight>
                  <a:srgbClr val="FFFFFF"/>
                </a:highlight>
                <a:latin typeface="Young Serif"/>
                <a:ea typeface="Young Serif"/>
                <a:cs typeface="Young Serif"/>
                <a:sym typeface="Young Serif"/>
              </a:rPr>
              <a:t>Assessment Evidence</a:t>
            </a:r>
            <a:endParaRPr b="1" sz="1471">
              <a:solidFill>
                <a:srgbClr val="0A0A0A"/>
              </a:solidFill>
              <a:highlight>
                <a:srgbClr val="FFFFFF"/>
              </a:highlight>
              <a:latin typeface="Young Serif"/>
              <a:ea typeface="Young Serif"/>
              <a:cs typeface="Young Serif"/>
              <a:sym typeface="Young Serif"/>
            </a:endParaRPr>
          </a:p>
          <a:p>
            <a:pPr indent="0" lvl="0" marL="0" rtl="0" algn="l">
              <a:lnSpc>
                <a:spcPct val="150000"/>
              </a:lnSpc>
              <a:spcBef>
                <a:spcPts val="1200"/>
              </a:spcBef>
              <a:spcAft>
                <a:spcPts val="0"/>
              </a:spcAft>
              <a:buNone/>
            </a:pPr>
            <a:r>
              <a:rPr lang="en" sz="1471">
                <a:solidFill>
                  <a:srgbClr val="0A0A0A"/>
                </a:solidFill>
                <a:highlight>
                  <a:srgbClr val="FFFFFF"/>
                </a:highlight>
                <a:latin typeface="Young Serif"/>
                <a:ea typeface="Young Serif"/>
                <a:cs typeface="Young Serif"/>
                <a:sym typeface="Young Serif"/>
              </a:rPr>
              <a:t>The assessment typically requires the submission of specific evidence: </a:t>
            </a:r>
            <a:endParaRPr sz="1471">
              <a:solidFill>
                <a:srgbClr val="0A0A0A"/>
              </a:solidFill>
              <a:highlight>
                <a:srgbClr val="FFFFFF"/>
              </a:highlight>
              <a:latin typeface="Young Serif"/>
              <a:ea typeface="Young Serif"/>
              <a:cs typeface="Young Serif"/>
              <a:sym typeface="Young Serif"/>
            </a:endParaRPr>
          </a:p>
          <a:p>
            <a:pPr indent="-294025" lvl="0" marL="457200" rtl="0" algn="l">
              <a:lnSpc>
                <a:spcPct val="150000"/>
              </a:lnSpc>
              <a:spcBef>
                <a:spcPts val="1200"/>
              </a:spcBef>
              <a:spcAft>
                <a:spcPts val="0"/>
              </a:spcAft>
              <a:buClr>
                <a:srgbClr val="0A0A0A"/>
              </a:buClr>
              <a:buSzPct val="100000"/>
              <a:buFont typeface="Roboto"/>
              <a:buChar char="●"/>
            </a:pPr>
            <a:r>
              <a:rPr b="1" lang="en" sz="1471">
                <a:solidFill>
                  <a:srgbClr val="0A0A0A"/>
                </a:solidFill>
                <a:highlight>
                  <a:srgbClr val="FFFFFF"/>
                </a:highlight>
                <a:latin typeface="Young Serif"/>
                <a:ea typeface="Young Serif"/>
                <a:cs typeface="Young Serif"/>
                <a:sym typeface="Young Serif"/>
              </a:rPr>
              <a:t>A Digital Process Log:</a:t>
            </a:r>
            <a:r>
              <a:rPr lang="en" sz="1471">
                <a:solidFill>
                  <a:srgbClr val="0A0A0A"/>
                </a:solidFill>
                <a:highlight>
                  <a:srgbClr val="FFFFFF"/>
                </a:highlight>
                <a:latin typeface="Young Serif"/>
                <a:ea typeface="Young Serif"/>
                <a:cs typeface="Young Serif"/>
                <a:sym typeface="Young Serif"/>
              </a:rPr>
              <a:t> A written log (up to 800 words per milestone) detailing the planning, development, and review stages of the work.</a:t>
            </a:r>
            <a:endParaRPr sz="1471">
              <a:solidFill>
                <a:srgbClr val="0A0A0A"/>
              </a:solidFill>
              <a:highlight>
                <a:srgbClr val="FFFFFF"/>
              </a:highlight>
              <a:latin typeface="Young Serif"/>
              <a:ea typeface="Young Serif"/>
              <a:cs typeface="Young Serif"/>
              <a:sym typeface="Young Serif"/>
            </a:endParaRPr>
          </a:p>
          <a:p>
            <a:pPr indent="-294025" lvl="0" marL="457200" rtl="0" algn="l">
              <a:lnSpc>
                <a:spcPct val="150000"/>
              </a:lnSpc>
              <a:spcBef>
                <a:spcPts val="0"/>
              </a:spcBef>
              <a:spcAft>
                <a:spcPts val="0"/>
              </a:spcAft>
              <a:buClr>
                <a:srgbClr val="0A0A0A"/>
              </a:buClr>
              <a:buSzPct val="100000"/>
              <a:buFont typeface="Roboto"/>
              <a:buChar char="●"/>
            </a:pPr>
            <a:r>
              <a:rPr b="1" lang="en" sz="1471">
                <a:solidFill>
                  <a:srgbClr val="0A0A0A"/>
                </a:solidFill>
                <a:highlight>
                  <a:srgbClr val="FFFFFF"/>
                </a:highlight>
                <a:latin typeface="Young Serif"/>
                <a:ea typeface="Young Serif"/>
                <a:cs typeface="Young Serif"/>
                <a:sym typeface="Young Serif"/>
              </a:rPr>
              <a:t>A Digital Video Recording:</a:t>
            </a:r>
            <a:r>
              <a:rPr lang="en" sz="1471">
                <a:solidFill>
                  <a:srgbClr val="0A0A0A"/>
                </a:solidFill>
                <a:highlight>
                  <a:srgbClr val="FFFFFF"/>
                </a:highlight>
                <a:latin typeface="Young Serif"/>
                <a:ea typeface="Young Serif"/>
                <a:cs typeface="Young Serif"/>
                <a:sym typeface="Young Serif"/>
              </a:rPr>
              <a:t> An unedited video of the final group performance to an audience, typically between 10-15 minutes long</a:t>
            </a:r>
            <a:endParaRPr sz="1471">
              <a:solidFill>
                <a:srgbClr val="0A0A0A"/>
              </a:solidFill>
              <a:highlight>
                <a:srgbClr val="FFFFFF"/>
              </a:highlight>
              <a:latin typeface="Young Serif"/>
              <a:ea typeface="Young Serif"/>
              <a:cs typeface="Young Serif"/>
              <a:sym typeface="Young Serif"/>
            </a:endParaRPr>
          </a:p>
          <a:p>
            <a:pPr indent="-294025" lvl="0" marL="457200" rtl="0" algn="l">
              <a:lnSpc>
                <a:spcPct val="150000"/>
              </a:lnSpc>
              <a:spcBef>
                <a:spcPts val="0"/>
              </a:spcBef>
              <a:spcAft>
                <a:spcPts val="0"/>
              </a:spcAft>
              <a:buClr>
                <a:srgbClr val="0A0A0A"/>
              </a:buClr>
              <a:buSzPct val="100000"/>
              <a:buFont typeface="Roboto"/>
              <a:buChar char="●"/>
            </a:pPr>
            <a:r>
              <a:rPr b="1" lang="en" sz="1471">
                <a:solidFill>
                  <a:srgbClr val="0A0A0A"/>
                </a:solidFill>
                <a:highlight>
                  <a:srgbClr val="FFFFFF"/>
                </a:highlight>
                <a:latin typeface="Young Serif"/>
                <a:ea typeface="Young Serif"/>
                <a:cs typeface="Young Serif"/>
                <a:sym typeface="Young Serif"/>
              </a:rPr>
              <a:t>Review and Reflection:</a:t>
            </a:r>
            <a:r>
              <a:rPr lang="en" sz="1471">
                <a:solidFill>
                  <a:srgbClr val="0A0A0A"/>
                </a:solidFill>
                <a:highlight>
                  <a:srgbClr val="FFFFFF"/>
                </a:highlight>
                <a:latin typeface="Young Serif"/>
                <a:ea typeface="Young Serif"/>
                <a:cs typeface="Young Serif"/>
                <a:sym typeface="Young Serif"/>
              </a:rPr>
              <a:t> Learners critically analyse and evaluate the effectiveness of their working process and the final workshop performance</a:t>
            </a:r>
            <a:endParaRPr>
              <a:latin typeface="Young Serif"/>
              <a:ea typeface="Young Serif"/>
              <a:cs typeface="Young Serif"/>
              <a:sym typeface="Young Serif"/>
            </a:endParaRPr>
          </a:p>
        </p:txBody>
      </p:sp>
      <p:pic>
        <p:nvPicPr>
          <p:cNvPr id="82" name="Google Shape;82;p16"/>
          <p:cNvPicPr preferRelativeResize="0"/>
          <p:nvPr/>
        </p:nvPicPr>
        <p:blipFill>
          <a:blip r:embed="rId3">
            <a:alphaModFix/>
          </a:blip>
          <a:stretch>
            <a:fillRect/>
          </a:stretch>
        </p:blipFill>
        <p:spPr>
          <a:xfrm>
            <a:off x="7203575" y="2801000"/>
            <a:ext cx="1824125" cy="1216099"/>
          </a:xfrm>
          <a:prstGeom prst="rect">
            <a:avLst/>
          </a:prstGeom>
          <a:noFill/>
          <a:ln>
            <a:noFill/>
          </a:ln>
        </p:spPr>
      </p:pic>
      <p:pic>
        <p:nvPicPr>
          <p:cNvPr id="83" name="Google Shape;83;p16"/>
          <p:cNvPicPr preferRelativeResize="0"/>
          <p:nvPr/>
        </p:nvPicPr>
        <p:blipFill>
          <a:blip r:embed="rId4">
            <a:alphaModFix/>
          </a:blip>
          <a:stretch>
            <a:fillRect/>
          </a:stretch>
        </p:blipFill>
        <p:spPr>
          <a:xfrm>
            <a:off x="4914150" y="2800999"/>
            <a:ext cx="1824125" cy="12161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Young Serif"/>
                <a:ea typeface="Young Serif"/>
                <a:cs typeface="Young Serif"/>
                <a:sym typeface="Young Serif"/>
              </a:rPr>
              <a:t>Unit 10 - Jazz Dance Technique </a:t>
            </a:r>
            <a:endParaRPr>
              <a:latin typeface="Young Serif"/>
              <a:ea typeface="Young Serif"/>
              <a:cs typeface="Young Serif"/>
              <a:sym typeface="Young Serif"/>
            </a:endParaRPr>
          </a:p>
        </p:txBody>
      </p:sp>
      <p:sp>
        <p:nvSpPr>
          <p:cNvPr id="89" name="Google Shape;89;p17"/>
          <p:cNvSpPr txBox="1"/>
          <p:nvPr>
            <p:ph idx="1" type="body"/>
          </p:nvPr>
        </p:nvSpPr>
        <p:spPr>
          <a:xfrm>
            <a:off x="459575" y="1017725"/>
            <a:ext cx="3971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solidFill>
                  <a:schemeClr val="dk1"/>
                </a:solidFill>
                <a:latin typeface="Young Serif"/>
                <a:ea typeface="Young Serif"/>
                <a:cs typeface="Young Serif"/>
                <a:sym typeface="Young Serif"/>
              </a:rPr>
              <a:t>Will </a:t>
            </a:r>
            <a:r>
              <a:rPr lang="en" sz="1200">
                <a:solidFill>
                  <a:schemeClr val="dk1"/>
                </a:solidFill>
                <a:latin typeface="Young Serif"/>
                <a:ea typeface="Young Serif"/>
                <a:cs typeface="Young Serif"/>
                <a:sym typeface="Young Serif"/>
              </a:rPr>
              <a:t>involve</a:t>
            </a:r>
            <a:r>
              <a:rPr lang="en" sz="1200">
                <a:solidFill>
                  <a:schemeClr val="dk1"/>
                </a:solidFill>
                <a:latin typeface="Young Serif"/>
                <a:ea typeface="Young Serif"/>
                <a:cs typeface="Young Serif"/>
                <a:sym typeface="Young Serif"/>
              </a:rPr>
              <a:t>: </a:t>
            </a:r>
            <a:endParaRPr sz="1200">
              <a:solidFill>
                <a:schemeClr val="dk1"/>
              </a:solidFill>
              <a:latin typeface="Young Serif"/>
              <a:ea typeface="Young Serif"/>
              <a:cs typeface="Young Serif"/>
              <a:sym typeface="Young Serif"/>
            </a:endParaRPr>
          </a:p>
          <a:p>
            <a:pPr indent="-304800" lvl="0" marL="457200" rtl="0" algn="l">
              <a:spcBef>
                <a:spcPts val="1200"/>
              </a:spcBef>
              <a:spcAft>
                <a:spcPts val="0"/>
              </a:spcAft>
              <a:buSzPts val="1200"/>
              <a:buFont typeface="Roboto"/>
              <a:buChar char="-"/>
            </a:pPr>
            <a:r>
              <a:rPr lang="en" sz="1200">
                <a:solidFill>
                  <a:schemeClr val="dk1"/>
                </a:solidFill>
                <a:latin typeface="Young Serif"/>
                <a:ea typeface="Young Serif"/>
                <a:cs typeface="Young Serif"/>
                <a:sym typeface="Young Serif"/>
              </a:rPr>
              <a:t>Practical training in jazz dance </a:t>
            </a:r>
            <a:r>
              <a:rPr b="1" lang="en" sz="1200">
                <a:solidFill>
                  <a:schemeClr val="dk1"/>
                </a:solidFill>
                <a:latin typeface="Young Serif"/>
                <a:ea typeface="Young Serif"/>
                <a:cs typeface="Young Serif"/>
                <a:sym typeface="Young Serif"/>
              </a:rPr>
              <a:t>style </a:t>
            </a:r>
            <a:r>
              <a:rPr lang="en" sz="1200">
                <a:solidFill>
                  <a:schemeClr val="dk1"/>
                </a:solidFill>
                <a:latin typeface="Young Serif"/>
                <a:ea typeface="Young Serif"/>
                <a:cs typeface="Young Serif"/>
                <a:sym typeface="Young Serif"/>
              </a:rPr>
              <a:t>and </a:t>
            </a:r>
            <a:r>
              <a:rPr b="1" lang="en" sz="1200">
                <a:solidFill>
                  <a:schemeClr val="dk1"/>
                </a:solidFill>
                <a:latin typeface="Young Serif"/>
                <a:ea typeface="Young Serif"/>
                <a:cs typeface="Young Serif"/>
                <a:sym typeface="Young Serif"/>
              </a:rPr>
              <a:t>theory</a:t>
            </a:r>
            <a:endParaRPr b="1" sz="1200">
              <a:solidFill>
                <a:schemeClr val="dk1"/>
              </a:solidFill>
              <a:latin typeface="Young Serif"/>
              <a:ea typeface="Young Serif"/>
              <a:cs typeface="Young Serif"/>
              <a:sym typeface="Young Serif"/>
            </a:endParaRPr>
          </a:p>
          <a:p>
            <a:pPr indent="-304800" lvl="0" marL="457200" rtl="0" algn="l">
              <a:spcBef>
                <a:spcPts val="0"/>
              </a:spcBef>
              <a:spcAft>
                <a:spcPts val="0"/>
              </a:spcAft>
              <a:buSzPts val="1200"/>
              <a:buFont typeface="Roboto"/>
              <a:buChar char="-"/>
            </a:pPr>
            <a:r>
              <a:rPr lang="en" sz="1200">
                <a:solidFill>
                  <a:schemeClr val="dk1"/>
                </a:solidFill>
                <a:latin typeface="Young Serif"/>
                <a:ea typeface="Young Serif"/>
                <a:cs typeface="Young Serif"/>
                <a:sym typeface="Young Serif"/>
              </a:rPr>
              <a:t>Focus on technical </a:t>
            </a:r>
            <a:r>
              <a:rPr b="1" lang="en" sz="1200">
                <a:solidFill>
                  <a:schemeClr val="dk1"/>
                </a:solidFill>
                <a:latin typeface="Young Serif"/>
                <a:ea typeface="Young Serif"/>
                <a:cs typeface="Young Serif"/>
                <a:sym typeface="Young Serif"/>
              </a:rPr>
              <a:t>skills</a:t>
            </a:r>
            <a:r>
              <a:rPr lang="en" sz="1200">
                <a:solidFill>
                  <a:schemeClr val="dk1"/>
                </a:solidFill>
                <a:latin typeface="Young Serif"/>
                <a:ea typeface="Young Serif"/>
                <a:cs typeface="Young Serif"/>
                <a:sym typeface="Young Serif"/>
              </a:rPr>
              <a:t>, </a:t>
            </a:r>
            <a:r>
              <a:rPr b="1" lang="en" sz="1200">
                <a:solidFill>
                  <a:schemeClr val="dk1"/>
                </a:solidFill>
                <a:latin typeface="Young Serif"/>
                <a:ea typeface="Young Serif"/>
                <a:cs typeface="Young Serif"/>
                <a:sym typeface="Young Serif"/>
              </a:rPr>
              <a:t>performance</a:t>
            </a:r>
            <a:r>
              <a:rPr lang="en" sz="1200">
                <a:solidFill>
                  <a:schemeClr val="dk1"/>
                </a:solidFill>
                <a:latin typeface="Young Serif"/>
                <a:ea typeface="Young Serif"/>
                <a:cs typeface="Young Serif"/>
                <a:sym typeface="Young Serif"/>
              </a:rPr>
              <a:t>, and creating </a:t>
            </a:r>
            <a:r>
              <a:rPr b="1" lang="en" sz="1200">
                <a:solidFill>
                  <a:schemeClr val="dk1"/>
                </a:solidFill>
                <a:latin typeface="Young Serif"/>
                <a:ea typeface="Young Serif"/>
                <a:cs typeface="Young Serif"/>
                <a:sym typeface="Young Serif"/>
              </a:rPr>
              <a:t>original work</a:t>
            </a:r>
            <a:r>
              <a:rPr lang="en" sz="1200">
                <a:solidFill>
                  <a:srgbClr val="0A0A0A"/>
                </a:solidFill>
                <a:highlight>
                  <a:srgbClr val="FFFFFF"/>
                </a:highlight>
                <a:latin typeface="Young Serif"/>
                <a:ea typeface="Young Serif"/>
                <a:cs typeface="Young Serif"/>
                <a:sym typeface="Young Serif"/>
              </a:rPr>
              <a:t>. </a:t>
            </a:r>
            <a:endParaRPr sz="1200">
              <a:solidFill>
                <a:srgbClr val="0A0A0A"/>
              </a:solidFill>
              <a:highlight>
                <a:srgbClr val="FFFFFF"/>
              </a:highlight>
              <a:latin typeface="Young Serif"/>
              <a:ea typeface="Young Serif"/>
              <a:cs typeface="Young Serif"/>
              <a:sym typeface="Young Serif"/>
            </a:endParaRPr>
          </a:p>
          <a:p>
            <a:pPr indent="-304800" lvl="0" marL="457200" rtl="0" algn="l">
              <a:spcBef>
                <a:spcPts val="0"/>
              </a:spcBef>
              <a:spcAft>
                <a:spcPts val="0"/>
              </a:spcAft>
              <a:buSzPts val="1200"/>
              <a:buFont typeface="Roboto"/>
              <a:buChar char="-"/>
            </a:pPr>
            <a:r>
              <a:rPr lang="en" sz="1200">
                <a:solidFill>
                  <a:srgbClr val="0A0A0A"/>
                </a:solidFill>
                <a:highlight>
                  <a:srgbClr val="FFFFFF"/>
                </a:highlight>
                <a:latin typeface="Young Serif"/>
                <a:ea typeface="Young Serif"/>
                <a:cs typeface="Young Serif"/>
                <a:sym typeface="Young Serif"/>
              </a:rPr>
              <a:t>Learn </a:t>
            </a:r>
            <a:r>
              <a:rPr b="1" lang="en" sz="1200">
                <a:solidFill>
                  <a:srgbClr val="0A0A0A"/>
                </a:solidFill>
                <a:highlight>
                  <a:srgbClr val="FFFFFF"/>
                </a:highlight>
                <a:latin typeface="Young Serif"/>
                <a:ea typeface="Young Serif"/>
                <a:cs typeface="Young Serif"/>
                <a:sym typeface="Young Serif"/>
              </a:rPr>
              <a:t>historical context</a:t>
            </a:r>
            <a:r>
              <a:rPr lang="en" sz="1200">
                <a:solidFill>
                  <a:srgbClr val="0A0A0A"/>
                </a:solidFill>
                <a:highlight>
                  <a:srgbClr val="FFFFFF"/>
                </a:highlight>
                <a:latin typeface="Young Serif"/>
                <a:ea typeface="Young Serif"/>
                <a:cs typeface="Young Serif"/>
                <a:sym typeface="Young Serif"/>
              </a:rPr>
              <a:t>, develop </a:t>
            </a:r>
            <a:r>
              <a:rPr b="1" lang="en" sz="1200">
                <a:solidFill>
                  <a:srgbClr val="0A0A0A"/>
                </a:solidFill>
                <a:highlight>
                  <a:srgbClr val="FFFFFF"/>
                </a:highlight>
                <a:latin typeface="Young Serif"/>
                <a:ea typeface="Young Serif"/>
                <a:cs typeface="Young Serif"/>
                <a:sym typeface="Young Serif"/>
              </a:rPr>
              <a:t>choreography skills</a:t>
            </a:r>
            <a:r>
              <a:rPr lang="en" sz="1200">
                <a:solidFill>
                  <a:srgbClr val="0A0A0A"/>
                </a:solidFill>
                <a:highlight>
                  <a:srgbClr val="FFFFFF"/>
                </a:highlight>
                <a:latin typeface="Young Serif"/>
                <a:ea typeface="Young Serif"/>
                <a:cs typeface="Young Serif"/>
                <a:sym typeface="Young Serif"/>
              </a:rPr>
              <a:t>, and gain experience in </a:t>
            </a:r>
            <a:r>
              <a:rPr b="1" lang="en" sz="1200">
                <a:solidFill>
                  <a:srgbClr val="0A0A0A"/>
                </a:solidFill>
                <a:highlight>
                  <a:srgbClr val="FFFFFF"/>
                </a:highlight>
                <a:latin typeface="Young Serif"/>
                <a:ea typeface="Young Serif"/>
                <a:cs typeface="Young Serif"/>
                <a:sym typeface="Young Serif"/>
              </a:rPr>
              <a:t>professional practice</a:t>
            </a:r>
            <a:endParaRPr b="1" sz="1200">
              <a:solidFill>
                <a:srgbClr val="0A0A0A"/>
              </a:solidFill>
              <a:highlight>
                <a:srgbClr val="FFFFFF"/>
              </a:highlight>
              <a:latin typeface="Young Serif"/>
              <a:ea typeface="Young Serif"/>
              <a:cs typeface="Young Serif"/>
              <a:sym typeface="Young Serif"/>
            </a:endParaRPr>
          </a:p>
          <a:p>
            <a:pPr indent="-304800" lvl="0" marL="457200" rtl="0" algn="l">
              <a:spcBef>
                <a:spcPts val="0"/>
              </a:spcBef>
              <a:spcAft>
                <a:spcPts val="0"/>
              </a:spcAft>
              <a:buSzPts val="1200"/>
              <a:buFont typeface="Roboto"/>
              <a:buChar char="-"/>
            </a:pPr>
            <a:r>
              <a:rPr lang="en" sz="1200">
                <a:solidFill>
                  <a:srgbClr val="0A0A0A"/>
                </a:solidFill>
                <a:highlight>
                  <a:srgbClr val="FFFFFF"/>
                </a:highlight>
                <a:latin typeface="Young Serif"/>
                <a:ea typeface="Young Serif"/>
                <a:cs typeface="Young Serif"/>
                <a:sym typeface="Young Serif"/>
              </a:rPr>
              <a:t>Often taught alongside </a:t>
            </a:r>
            <a:r>
              <a:rPr b="1" lang="en" sz="1200">
                <a:solidFill>
                  <a:srgbClr val="0A0A0A"/>
                </a:solidFill>
                <a:highlight>
                  <a:srgbClr val="FFFFFF"/>
                </a:highlight>
                <a:latin typeface="Young Serif"/>
                <a:ea typeface="Young Serif"/>
                <a:cs typeface="Young Serif"/>
                <a:sym typeface="Young Serif"/>
              </a:rPr>
              <a:t>other dance and theatre styles</a:t>
            </a:r>
            <a:r>
              <a:rPr lang="en" sz="1200">
                <a:solidFill>
                  <a:srgbClr val="0A0A0A"/>
                </a:solidFill>
                <a:highlight>
                  <a:srgbClr val="FFFFFF"/>
                </a:highlight>
                <a:latin typeface="Young Serif"/>
                <a:ea typeface="Young Serif"/>
                <a:cs typeface="Young Serif"/>
                <a:sym typeface="Young Serif"/>
              </a:rPr>
              <a:t> like Contemporary, Hip Hop, or Musical Theatre</a:t>
            </a:r>
            <a:r>
              <a:rPr lang="en" sz="1200">
                <a:solidFill>
                  <a:srgbClr val="0A0A0A"/>
                </a:solidFill>
                <a:highlight>
                  <a:srgbClr val="FFFFFF"/>
                </a:highlight>
                <a:latin typeface="Young Serif"/>
                <a:ea typeface="Young Serif"/>
                <a:cs typeface="Young Serif"/>
                <a:sym typeface="Young Serif"/>
              </a:rPr>
              <a:t>. </a:t>
            </a:r>
            <a:endParaRPr sz="1200">
              <a:solidFill>
                <a:srgbClr val="0A0A0A"/>
              </a:solidFill>
              <a:highlight>
                <a:srgbClr val="FFFFFF"/>
              </a:highlight>
              <a:latin typeface="Young Serif"/>
              <a:ea typeface="Young Serif"/>
              <a:cs typeface="Young Serif"/>
              <a:sym typeface="Young Serif"/>
            </a:endParaRPr>
          </a:p>
          <a:p>
            <a:pPr indent="0" lvl="0" marL="0" rtl="0" algn="l">
              <a:spcBef>
                <a:spcPts val="1200"/>
              </a:spcBef>
              <a:spcAft>
                <a:spcPts val="1200"/>
              </a:spcAft>
              <a:buNone/>
            </a:pPr>
            <a:r>
              <a:rPr lang="en" sz="1200">
                <a:solidFill>
                  <a:srgbClr val="0A0A0A"/>
                </a:solidFill>
                <a:highlight>
                  <a:srgbClr val="FFFFFF"/>
                </a:highlight>
                <a:latin typeface="Young Serif"/>
                <a:ea typeface="Young Serif"/>
                <a:cs typeface="Young Serif"/>
                <a:sym typeface="Young Serif"/>
              </a:rPr>
              <a:t>The </a:t>
            </a:r>
            <a:r>
              <a:rPr lang="en" sz="1200">
                <a:solidFill>
                  <a:srgbClr val="0A0A0A"/>
                </a:solidFill>
                <a:highlight>
                  <a:srgbClr val="FFFFFF"/>
                </a:highlight>
                <a:latin typeface="Young Serif"/>
                <a:ea typeface="Young Serif"/>
                <a:cs typeface="Young Serif"/>
                <a:sym typeface="Young Serif"/>
              </a:rPr>
              <a:t>curriculum prepares students for </a:t>
            </a:r>
            <a:r>
              <a:rPr b="1" lang="en" sz="1200">
                <a:solidFill>
                  <a:srgbClr val="0A0A0A"/>
                </a:solidFill>
                <a:highlight>
                  <a:srgbClr val="FFFFFF"/>
                </a:highlight>
                <a:latin typeface="Young Serif"/>
                <a:ea typeface="Young Serif"/>
                <a:cs typeface="Young Serif"/>
                <a:sym typeface="Young Serif"/>
              </a:rPr>
              <a:t>progression into higher education</a:t>
            </a:r>
            <a:r>
              <a:rPr lang="en" sz="1200">
                <a:solidFill>
                  <a:srgbClr val="0A0A0A"/>
                </a:solidFill>
                <a:highlight>
                  <a:srgbClr val="FFFFFF"/>
                </a:highlight>
                <a:latin typeface="Young Serif"/>
                <a:ea typeface="Young Serif"/>
                <a:cs typeface="Young Serif"/>
                <a:sym typeface="Young Serif"/>
              </a:rPr>
              <a:t> or </a:t>
            </a:r>
            <a:r>
              <a:rPr b="1" lang="en" sz="1200">
                <a:solidFill>
                  <a:srgbClr val="0A0A0A"/>
                </a:solidFill>
                <a:highlight>
                  <a:srgbClr val="FFFFFF"/>
                </a:highlight>
                <a:latin typeface="Young Serif"/>
                <a:ea typeface="Young Serif"/>
                <a:cs typeface="Young Serif"/>
                <a:sym typeface="Young Serif"/>
              </a:rPr>
              <a:t>careers </a:t>
            </a:r>
            <a:r>
              <a:rPr lang="en" sz="1200">
                <a:solidFill>
                  <a:srgbClr val="0A0A0A"/>
                </a:solidFill>
                <a:highlight>
                  <a:srgbClr val="FFFFFF"/>
                </a:highlight>
                <a:latin typeface="Young Serif"/>
                <a:ea typeface="Young Serif"/>
                <a:cs typeface="Young Serif"/>
                <a:sym typeface="Young Serif"/>
              </a:rPr>
              <a:t>in the performing arts industry. </a:t>
            </a:r>
            <a:endParaRPr>
              <a:latin typeface="Young Serif"/>
              <a:ea typeface="Young Serif"/>
              <a:cs typeface="Young Serif"/>
              <a:sym typeface="Young Serif"/>
            </a:endParaRPr>
          </a:p>
        </p:txBody>
      </p:sp>
      <p:pic>
        <p:nvPicPr>
          <p:cNvPr id="90" name="Google Shape;90;p17"/>
          <p:cNvPicPr preferRelativeResize="0"/>
          <p:nvPr/>
        </p:nvPicPr>
        <p:blipFill>
          <a:blip r:embed="rId3">
            <a:alphaModFix/>
          </a:blip>
          <a:stretch>
            <a:fillRect/>
          </a:stretch>
        </p:blipFill>
        <p:spPr>
          <a:xfrm>
            <a:off x="4430675" y="1068462"/>
            <a:ext cx="4419901" cy="3314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Google Shape;95;p18"/>
          <p:cNvSpPr txBox="1"/>
          <p:nvPr>
            <p:ph type="title"/>
          </p:nvPr>
        </p:nvSpPr>
        <p:spPr>
          <a:xfrm>
            <a:off x="431325"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5120">
                <a:solidFill>
                  <a:schemeClr val="lt1"/>
                </a:solidFill>
              </a:rPr>
              <a:t>Unit 19: </a:t>
            </a:r>
            <a:r>
              <a:rPr b="1" lang="en" sz="5120">
                <a:solidFill>
                  <a:schemeClr val="lt1"/>
                </a:solidFill>
              </a:rPr>
              <a:t>Acting Styles</a:t>
            </a:r>
            <a:endParaRPr b="1" sz="5120">
              <a:solidFill>
                <a:schemeClr val="lt1"/>
              </a:solidFill>
            </a:endParaRPr>
          </a:p>
        </p:txBody>
      </p:sp>
      <p:sp>
        <p:nvSpPr>
          <p:cNvPr id="96" name="Google Shape;96;p18"/>
          <p:cNvSpPr txBox="1"/>
          <p:nvPr>
            <p:ph idx="1" type="body"/>
          </p:nvPr>
        </p:nvSpPr>
        <p:spPr>
          <a:xfrm>
            <a:off x="311700" y="1152475"/>
            <a:ext cx="4403100" cy="1987500"/>
          </a:xfrm>
          <a:prstGeom prst="rect">
            <a:avLst/>
          </a:prstGeom>
        </p:spPr>
        <p:txBody>
          <a:bodyPr anchorCtr="0" anchor="t" bIns="91425" lIns="91425" spcFirstLastPara="1" rIns="91425" wrap="square" tIns="91425">
            <a:normAutofit lnSpcReduction="10000"/>
          </a:bodyPr>
          <a:lstStyle/>
          <a:p>
            <a:pPr indent="0" lvl="0" marL="0" rtl="0" algn="ctr">
              <a:spcBef>
                <a:spcPts val="500"/>
              </a:spcBef>
              <a:spcAft>
                <a:spcPts val="0"/>
              </a:spcAft>
              <a:buClr>
                <a:schemeClr val="dk1"/>
              </a:buClr>
              <a:buSzPts val="1100"/>
              <a:buFont typeface="Arial"/>
              <a:buNone/>
            </a:pPr>
            <a:r>
              <a:rPr b="1" lang="en" sz="1350">
                <a:solidFill>
                  <a:schemeClr val="lt1"/>
                </a:solidFill>
              </a:rPr>
              <a:t>What You Will Learn:</a:t>
            </a:r>
            <a:r>
              <a:rPr lang="en" sz="1350">
                <a:solidFill>
                  <a:schemeClr val="lt1"/>
                </a:solidFill>
              </a:rPr>
              <a:t> </a:t>
            </a:r>
            <a:endParaRPr sz="1350">
              <a:solidFill>
                <a:schemeClr val="lt1"/>
              </a:solidFill>
            </a:endParaRPr>
          </a:p>
          <a:p>
            <a:pPr indent="-314325" lvl="0" marL="457200" rtl="0" algn="ctr">
              <a:spcBef>
                <a:spcPts val="1000"/>
              </a:spcBef>
              <a:spcAft>
                <a:spcPts val="0"/>
              </a:spcAft>
              <a:buClr>
                <a:schemeClr val="lt1"/>
              </a:buClr>
              <a:buSzPts val="1350"/>
              <a:buChar char="●"/>
            </a:pPr>
            <a:r>
              <a:rPr lang="en" sz="1350">
                <a:solidFill>
                  <a:schemeClr val="lt1"/>
                </a:solidFill>
              </a:rPr>
              <a:t>Different acting styles and techniques (e.g., naturalism, comedy, Greek theatre)</a:t>
            </a:r>
            <a:endParaRPr sz="1350">
              <a:solidFill>
                <a:schemeClr val="lt1"/>
              </a:solidFill>
            </a:endParaRPr>
          </a:p>
          <a:p>
            <a:pPr indent="-314325" lvl="0" marL="457200" rtl="0" algn="ctr">
              <a:spcBef>
                <a:spcPts val="0"/>
              </a:spcBef>
              <a:spcAft>
                <a:spcPts val="0"/>
              </a:spcAft>
              <a:buClr>
                <a:schemeClr val="lt1"/>
              </a:buClr>
              <a:buSzPts val="1350"/>
              <a:buChar char="●"/>
            </a:pPr>
            <a:r>
              <a:rPr lang="en" sz="1350">
                <a:solidFill>
                  <a:schemeClr val="lt1"/>
                </a:solidFill>
              </a:rPr>
              <a:t>How to analyze practitioner methods and apply them in performance</a:t>
            </a:r>
            <a:endParaRPr sz="1350">
              <a:solidFill>
                <a:schemeClr val="lt1"/>
              </a:solidFill>
            </a:endParaRPr>
          </a:p>
          <a:p>
            <a:pPr indent="-314325" lvl="0" marL="457200" rtl="0" algn="ctr">
              <a:spcBef>
                <a:spcPts val="0"/>
              </a:spcBef>
              <a:spcAft>
                <a:spcPts val="0"/>
              </a:spcAft>
              <a:buClr>
                <a:schemeClr val="lt1"/>
              </a:buClr>
              <a:buSzPts val="1350"/>
              <a:buChar char="●"/>
            </a:pPr>
            <a:r>
              <a:rPr lang="en" sz="1350">
                <a:solidFill>
                  <a:schemeClr val="lt1"/>
                </a:solidFill>
              </a:rPr>
              <a:t>How to develop and reflect on your acting skills</a:t>
            </a:r>
            <a:endParaRPr sz="1350">
              <a:solidFill>
                <a:schemeClr val="lt1"/>
              </a:solidFill>
            </a:endParaRPr>
          </a:p>
          <a:p>
            <a:pPr indent="0" lvl="0" marL="457200" rtl="0" algn="ctr">
              <a:spcBef>
                <a:spcPts val="0"/>
              </a:spcBef>
              <a:spcAft>
                <a:spcPts val="1200"/>
              </a:spcAft>
              <a:buNone/>
            </a:pPr>
            <a:r>
              <a:t/>
            </a:r>
            <a:endParaRPr>
              <a:solidFill>
                <a:schemeClr val="lt1"/>
              </a:solidFill>
              <a:latin typeface="Lexend"/>
              <a:ea typeface="Lexend"/>
              <a:cs typeface="Lexend"/>
              <a:sym typeface="Lexend"/>
            </a:endParaRPr>
          </a:p>
        </p:txBody>
      </p:sp>
      <p:sp>
        <p:nvSpPr>
          <p:cNvPr id="97" name="Google Shape;97;p18"/>
          <p:cNvSpPr txBox="1"/>
          <p:nvPr/>
        </p:nvSpPr>
        <p:spPr>
          <a:xfrm>
            <a:off x="4804575" y="1285875"/>
            <a:ext cx="4276500" cy="1664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500"/>
              </a:spcBef>
              <a:spcAft>
                <a:spcPts val="0"/>
              </a:spcAft>
              <a:buClr>
                <a:schemeClr val="dk1"/>
              </a:buClr>
              <a:buSzPts val="1100"/>
              <a:buFont typeface="Arial"/>
              <a:buNone/>
            </a:pPr>
            <a:r>
              <a:rPr b="1" lang="en" sz="1350">
                <a:solidFill>
                  <a:schemeClr val="lt1"/>
                </a:solidFill>
              </a:rPr>
              <a:t>What You Will Learn:</a:t>
            </a:r>
            <a:r>
              <a:rPr lang="en" sz="1350">
                <a:solidFill>
                  <a:schemeClr val="lt1"/>
                </a:solidFill>
              </a:rPr>
              <a:t> </a:t>
            </a:r>
            <a:endParaRPr sz="1350">
              <a:solidFill>
                <a:schemeClr val="lt1"/>
              </a:solidFill>
            </a:endParaRPr>
          </a:p>
          <a:p>
            <a:pPr indent="-314325" lvl="0" marL="457200" rtl="0" algn="ctr">
              <a:lnSpc>
                <a:spcPct val="115000"/>
              </a:lnSpc>
              <a:spcBef>
                <a:spcPts val="1000"/>
              </a:spcBef>
              <a:spcAft>
                <a:spcPts val="0"/>
              </a:spcAft>
              <a:buClr>
                <a:schemeClr val="lt1"/>
              </a:buClr>
              <a:buSzPts val="1350"/>
              <a:buChar char="●"/>
            </a:pPr>
            <a:r>
              <a:rPr lang="en" sz="1350">
                <a:solidFill>
                  <a:schemeClr val="lt1"/>
                </a:solidFill>
              </a:rPr>
              <a:t>Different acting styles and techniques (e.g., naturalism, comedy, Greek theatre)</a:t>
            </a:r>
            <a:endParaRPr sz="1350">
              <a:solidFill>
                <a:schemeClr val="lt1"/>
              </a:solidFill>
            </a:endParaRPr>
          </a:p>
          <a:p>
            <a:pPr indent="-314325" lvl="0" marL="457200" rtl="0" algn="ctr">
              <a:lnSpc>
                <a:spcPct val="115000"/>
              </a:lnSpc>
              <a:spcBef>
                <a:spcPts val="0"/>
              </a:spcBef>
              <a:spcAft>
                <a:spcPts val="0"/>
              </a:spcAft>
              <a:buClr>
                <a:schemeClr val="lt1"/>
              </a:buClr>
              <a:buSzPts val="1350"/>
              <a:buChar char="●"/>
            </a:pPr>
            <a:r>
              <a:rPr lang="en" sz="1350">
                <a:solidFill>
                  <a:schemeClr val="lt1"/>
                </a:solidFill>
              </a:rPr>
              <a:t>How to analyze practitioner methods and apply them in performance</a:t>
            </a:r>
            <a:endParaRPr sz="1350">
              <a:solidFill>
                <a:schemeClr val="lt1"/>
              </a:solidFill>
            </a:endParaRPr>
          </a:p>
          <a:p>
            <a:pPr indent="-314325" lvl="0" marL="457200" rtl="0" algn="ctr">
              <a:lnSpc>
                <a:spcPct val="115000"/>
              </a:lnSpc>
              <a:spcBef>
                <a:spcPts val="0"/>
              </a:spcBef>
              <a:spcAft>
                <a:spcPts val="0"/>
              </a:spcAft>
              <a:buClr>
                <a:schemeClr val="lt1"/>
              </a:buClr>
              <a:buSzPts val="1350"/>
              <a:buChar char="●"/>
            </a:pPr>
            <a:r>
              <a:rPr lang="en" sz="1350">
                <a:solidFill>
                  <a:schemeClr val="lt1"/>
                </a:solidFill>
              </a:rPr>
              <a:t>How to develop and reflect on your acting skills</a:t>
            </a:r>
            <a:endParaRPr sz="1350">
              <a:solidFill>
                <a:schemeClr val="lt1"/>
              </a:solidFill>
            </a:endParaRPr>
          </a:p>
          <a:p>
            <a:pPr indent="0" lvl="0" marL="0" rtl="0" algn="ctr">
              <a:spcBef>
                <a:spcPts val="0"/>
              </a:spcBef>
              <a:spcAft>
                <a:spcPts val="0"/>
              </a:spcAft>
              <a:buNone/>
            </a:pPr>
            <a:r>
              <a:t/>
            </a:r>
            <a:endParaRPr sz="1800">
              <a:solidFill>
                <a:schemeClr val="lt1"/>
              </a:solidFill>
            </a:endParaRPr>
          </a:p>
        </p:txBody>
      </p:sp>
      <p:sp>
        <p:nvSpPr>
          <p:cNvPr id="98" name="Google Shape;98;p18"/>
          <p:cNvSpPr txBox="1"/>
          <p:nvPr/>
        </p:nvSpPr>
        <p:spPr>
          <a:xfrm>
            <a:off x="1775950" y="3000375"/>
            <a:ext cx="5751600" cy="1475400"/>
          </a:xfrm>
          <a:prstGeom prst="rect">
            <a:avLst/>
          </a:prstGeom>
          <a:noFill/>
          <a:ln>
            <a:noFill/>
          </a:ln>
        </p:spPr>
        <p:txBody>
          <a:bodyPr anchorCtr="0" anchor="t" bIns="91425" lIns="91425" spcFirstLastPara="1" rIns="91425" wrap="square" tIns="91425">
            <a:noAutofit/>
          </a:bodyPr>
          <a:lstStyle/>
          <a:p>
            <a:pPr indent="0" lvl="0" marL="215900" marR="215900" rtl="0" algn="ctr">
              <a:lnSpc>
                <a:spcPct val="115000"/>
              </a:lnSpc>
              <a:spcBef>
                <a:spcPts val="500"/>
              </a:spcBef>
              <a:spcAft>
                <a:spcPts val="0"/>
              </a:spcAft>
              <a:buNone/>
            </a:pPr>
            <a:r>
              <a:rPr b="1" lang="en" sz="1350">
                <a:solidFill>
                  <a:schemeClr val="lt1"/>
                </a:solidFill>
              </a:rPr>
              <a:t>Why It’s Valuable:</a:t>
            </a:r>
            <a:r>
              <a:rPr lang="en" sz="1350">
                <a:solidFill>
                  <a:schemeClr val="lt1"/>
                </a:solidFill>
              </a:rPr>
              <a:t> </a:t>
            </a:r>
            <a:endParaRPr sz="1350">
              <a:solidFill>
                <a:schemeClr val="lt1"/>
              </a:solidFill>
            </a:endParaRPr>
          </a:p>
          <a:p>
            <a:pPr indent="-314325" lvl="0" marL="673100" marR="215900" rtl="0" algn="ctr">
              <a:lnSpc>
                <a:spcPct val="115000"/>
              </a:lnSpc>
              <a:spcBef>
                <a:spcPts val="1000"/>
              </a:spcBef>
              <a:spcAft>
                <a:spcPts val="0"/>
              </a:spcAft>
              <a:buClr>
                <a:schemeClr val="lt1"/>
              </a:buClr>
              <a:buSzPts val="1350"/>
              <a:buChar char="●"/>
            </a:pPr>
            <a:r>
              <a:rPr lang="en" sz="1350">
                <a:solidFill>
                  <a:schemeClr val="lt1"/>
                </a:solidFill>
              </a:rPr>
              <a:t>Builds versatility and adaptability as an actor</a:t>
            </a:r>
            <a:endParaRPr sz="1350">
              <a:solidFill>
                <a:schemeClr val="lt1"/>
              </a:solidFill>
            </a:endParaRPr>
          </a:p>
          <a:p>
            <a:pPr indent="-314325" lvl="0" marL="673100" marR="215900" rtl="0" algn="ctr">
              <a:lnSpc>
                <a:spcPct val="115000"/>
              </a:lnSpc>
              <a:spcBef>
                <a:spcPts val="0"/>
              </a:spcBef>
              <a:spcAft>
                <a:spcPts val="0"/>
              </a:spcAft>
              <a:buClr>
                <a:schemeClr val="lt1"/>
              </a:buClr>
              <a:buSzPts val="1350"/>
              <a:buChar char="●"/>
            </a:pPr>
            <a:r>
              <a:rPr lang="en" sz="1350">
                <a:solidFill>
                  <a:schemeClr val="lt1"/>
                </a:solidFill>
              </a:rPr>
              <a:t>Enhances performance skills for auditions and productions</a:t>
            </a:r>
            <a:endParaRPr sz="1350">
              <a:solidFill>
                <a:schemeClr val="lt1"/>
              </a:solidFill>
            </a:endParaRPr>
          </a:p>
          <a:p>
            <a:pPr indent="-314325" lvl="0" marL="673100" marR="215900" rtl="0" algn="ctr">
              <a:lnSpc>
                <a:spcPct val="115000"/>
              </a:lnSpc>
              <a:spcBef>
                <a:spcPts val="0"/>
              </a:spcBef>
              <a:spcAft>
                <a:spcPts val="0"/>
              </a:spcAft>
              <a:buClr>
                <a:schemeClr val="lt1"/>
              </a:buClr>
              <a:buSzPts val="1350"/>
              <a:buChar char="●"/>
            </a:pPr>
            <a:r>
              <a:rPr lang="en" sz="1350">
                <a:solidFill>
                  <a:schemeClr val="lt1"/>
                </a:solidFill>
              </a:rPr>
              <a:t>Prepares you for further study or a career in drama and theatre</a:t>
            </a:r>
            <a:endParaRPr sz="1350">
              <a:solidFill>
                <a:schemeClr val="lt1"/>
              </a:solidFill>
            </a:endParaRPr>
          </a:p>
          <a:p>
            <a:pPr indent="0" lvl="0" marL="355600" marR="355600" rtl="0" algn="ctr">
              <a:lnSpc>
                <a:spcPct val="115000"/>
              </a:lnSpc>
              <a:spcBef>
                <a:spcPts val="900"/>
              </a:spcBef>
              <a:spcAft>
                <a:spcPts val="0"/>
              </a:spcAft>
              <a:buNone/>
            </a:pPr>
            <a:r>
              <a:t/>
            </a:r>
            <a:endParaRPr sz="1200">
              <a:solidFill>
                <a:schemeClr val="lt1"/>
              </a:solidFill>
            </a:endParaRPr>
          </a:p>
          <a:p>
            <a:pPr indent="0" lvl="0" marL="0" rtl="0" algn="ctr">
              <a:lnSpc>
                <a:spcPct val="115000"/>
              </a:lnSpc>
              <a:spcBef>
                <a:spcPts val="900"/>
              </a:spcBef>
              <a:spcAft>
                <a:spcPts val="0"/>
              </a:spcAft>
              <a:buNone/>
            </a:pPr>
            <a:r>
              <a:t/>
            </a:r>
            <a:endParaRPr sz="1050">
              <a:solidFill>
                <a:schemeClr val="lt1"/>
              </a:solidFill>
            </a:endParaRPr>
          </a:p>
          <a:p>
            <a:pPr indent="-228600" lvl="0" marL="698500" marR="241300" rtl="0" algn="ctr">
              <a:lnSpc>
                <a:spcPct val="115000"/>
              </a:lnSpc>
              <a:spcBef>
                <a:spcPts val="0"/>
              </a:spcBef>
              <a:spcAft>
                <a:spcPts val="0"/>
              </a:spcAft>
              <a:buClr>
                <a:schemeClr val="lt1"/>
              </a:buClr>
              <a:buSzPts val="1100"/>
              <a:buNone/>
            </a:pPr>
            <a:r>
              <a:t/>
            </a:r>
            <a:endParaRPr sz="1100">
              <a:solidFill>
                <a:schemeClr val="lt1"/>
              </a:solidFill>
            </a:endParaRPr>
          </a:p>
          <a:p>
            <a:pPr indent="-228600" lvl="0" marL="698500" marR="241300" rtl="0" algn="l">
              <a:lnSpc>
                <a:spcPct val="115000"/>
              </a:lnSpc>
              <a:spcBef>
                <a:spcPts val="0"/>
              </a:spcBef>
              <a:spcAft>
                <a:spcPts val="0"/>
              </a:spcAft>
              <a:buClr>
                <a:srgbClr val="FFFFFF"/>
              </a:buClr>
              <a:buSzPts val="1100"/>
              <a:buNone/>
            </a:pPr>
            <a:r>
              <a:t/>
            </a:r>
            <a:endParaRPr sz="1100">
              <a:solidFill>
                <a:srgbClr val="FFFFFF"/>
              </a:solidFill>
            </a:endParaRPr>
          </a:p>
          <a:p>
            <a:pPr indent="-228600" lvl="0" marL="698500" marR="241300" rtl="0" algn="l">
              <a:lnSpc>
                <a:spcPct val="115000"/>
              </a:lnSpc>
              <a:spcBef>
                <a:spcPts val="0"/>
              </a:spcBef>
              <a:spcAft>
                <a:spcPts val="0"/>
              </a:spcAft>
              <a:buClr>
                <a:srgbClr val="FFFFFF"/>
              </a:buClr>
              <a:buSzPts val="1100"/>
              <a:buNone/>
            </a:pPr>
            <a:r>
              <a:t/>
            </a:r>
            <a:endParaRPr sz="1100">
              <a:solidFill>
                <a:srgbClr val="FFFFFF"/>
              </a:solidFill>
            </a:endParaRPr>
          </a:p>
          <a:p>
            <a:pPr indent="-228600" lvl="0" marL="698500" marR="241300" rtl="0" algn="l">
              <a:lnSpc>
                <a:spcPct val="115000"/>
              </a:lnSpc>
              <a:spcBef>
                <a:spcPts val="0"/>
              </a:spcBef>
              <a:spcAft>
                <a:spcPts val="0"/>
              </a:spcAft>
              <a:buClr>
                <a:srgbClr val="FFFFFF"/>
              </a:buClr>
              <a:buSzPts val="1100"/>
              <a:buNone/>
            </a:pPr>
            <a:r>
              <a:t/>
            </a:r>
            <a:endParaRPr sz="1100">
              <a:solidFill>
                <a:srgbClr val="FFFFFF"/>
              </a:solidFill>
            </a:endParaRPr>
          </a:p>
          <a:p>
            <a:pPr indent="0" lvl="0" marL="0" rtl="0" algn="l">
              <a:spcBef>
                <a:spcPts val="1500"/>
              </a:spcBef>
              <a:spcAft>
                <a:spcPts val="0"/>
              </a:spcAft>
              <a:buNone/>
            </a:pPr>
            <a:r>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ctrTitle"/>
          </p:nvPr>
        </p:nvSpPr>
        <p:spPr>
          <a:xfrm>
            <a:off x="311700" y="135675"/>
            <a:ext cx="8520600" cy="372600"/>
          </a:xfrm>
          <a:prstGeom prst="rect">
            <a:avLst/>
          </a:prstGeom>
          <a:ln cap="flat" cmpd="sng" w="38100">
            <a:solidFill>
              <a:srgbClr val="C27BA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500"/>
              <a:t>Unit 20 - developing the voice for performance </a:t>
            </a:r>
            <a:endParaRPr sz="2500"/>
          </a:p>
        </p:txBody>
      </p:sp>
      <p:sp>
        <p:nvSpPr>
          <p:cNvPr id="104" name="Google Shape;104;p19"/>
          <p:cNvSpPr txBox="1"/>
          <p:nvPr>
            <p:ph idx="1" type="subTitle"/>
          </p:nvPr>
        </p:nvSpPr>
        <p:spPr>
          <a:xfrm>
            <a:off x="311700" y="573750"/>
            <a:ext cx="5061000" cy="4430400"/>
          </a:xfrm>
          <a:prstGeom prst="rect">
            <a:avLst/>
          </a:prstGeom>
          <a:ln cap="flat" cmpd="sng" w="38100">
            <a:solidFill>
              <a:srgbClr val="C27BA0"/>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b="1" lang="en" sz="1200">
                <a:solidFill>
                  <a:schemeClr val="dk1"/>
                </a:solidFill>
              </a:rPr>
              <a:t>Criteria and summary of unit</a:t>
            </a:r>
            <a:r>
              <a:rPr b="1" lang="en" sz="1200">
                <a:solidFill>
                  <a:schemeClr val="dk1"/>
                </a:solidFill>
              </a:rPr>
              <a:t>: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p:txBody>
      </p:sp>
      <p:pic>
        <p:nvPicPr>
          <p:cNvPr id="105" name="Google Shape;105;p19"/>
          <p:cNvPicPr preferRelativeResize="0"/>
          <p:nvPr/>
        </p:nvPicPr>
        <p:blipFill>
          <a:blip r:embed="rId3">
            <a:alphaModFix/>
          </a:blip>
          <a:stretch>
            <a:fillRect/>
          </a:stretch>
        </p:blipFill>
        <p:spPr>
          <a:xfrm>
            <a:off x="5574925" y="1265950"/>
            <a:ext cx="2828925" cy="1619250"/>
          </a:xfrm>
          <a:prstGeom prst="rect">
            <a:avLst/>
          </a:prstGeom>
          <a:noFill/>
          <a:ln cap="flat" cmpd="sng" w="38100">
            <a:solidFill>
              <a:srgbClr val="C27BA0"/>
            </a:solidFill>
            <a:prstDash val="solid"/>
            <a:round/>
            <a:headEnd len="sm" w="sm" type="none"/>
            <a:tailEnd len="sm" w="sm" type="none"/>
          </a:ln>
        </p:spPr>
      </p:pic>
      <p:graphicFrame>
        <p:nvGraphicFramePr>
          <p:cNvPr id="106" name="Google Shape;106;p19"/>
          <p:cNvGraphicFramePr/>
          <p:nvPr/>
        </p:nvGraphicFramePr>
        <p:xfrm>
          <a:off x="461200" y="837638"/>
          <a:ext cx="3000000" cy="3000000"/>
        </p:xfrm>
        <a:graphic>
          <a:graphicData uri="http://schemas.openxmlformats.org/drawingml/2006/table">
            <a:tbl>
              <a:tblPr>
                <a:noFill/>
                <a:tableStyleId>{0B3684E2-7859-446C-B337-3801A78D9B84}</a:tableStyleId>
              </a:tblPr>
              <a:tblGrid>
                <a:gridCol w="970350"/>
                <a:gridCol w="1563375"/>
                <a:gridCol w="2457450"/>
              </a:tblGrid>
              <a:tr h="362325">
                <a:tc>
                  <a:txBody>
                    <a:bodyPr/>
                    <a:lstStyle/>
                    <a:p>
                      <a:pPr indent="0" lvl="0" marL="0" rtl="0" algn="l">
                        <a:spcBef>
                          <a:spcPts val="0"/>
                        </a:spcBef>
                        <a:spcAft>
                          <a:spcPts val="0"/>
                        </a:spcAft>
                        <a:buNone/>
                      </a:pPr>
                      <a:r>
                        <a:rPr lang="en" sz="800"/>
                        <a:t>Learning aim </a:t>
                      </a:r>
                      <a:endParaRPr sz="800"/>
                    </a:p>
                  </a:txBody>
                  <a:tcPr marT="91425" marB="91425" marR="91425" marL="91425"/>
                </a:tc>
                <a:tc>
                  <a:txBody>
                    <a:bodyPr/>
                    <a:lstStyle/>
                    <a:p>
                      <a:pPr indent="0" lvl="0" marL="0" rtl="0" algn="l">
                        <a:spcBef>
                          <a:spcPts val="0"/>
                        </a:spcBef>
                        <a:spcAft>
                          <a:spcPts val="0"/>
                        </a:spcAft>
                        <a:buNone/>
                      </a:pPr>
                      <a:r>
                        <a:rPr lang="en" sz="800">
                          <a:solidFill>
                            <a:schemeClr val="dk1"/>
                          </a:solidFill>
                        </a:rPr>
                        <a:t>Key content areas </a:t>
                      </a:r>
                      <a:endParaRPr sz="800"/>
                    </a:p>
                  </a:txBody>
                  <a:tcPr marT="91425" marB="91425" marR="91425" marL="91425"/>
                </a:tc>
                <a:tc>
                  <a:txBody>
                    <a:bodyPr/>
                    <a:lstStyle/>
                    <a:p>
                      <a:pPr indent="0" lvl="0" marL="0" rtl="0" algn="l">
                        <a:spcBef>
                          <a:spcPts val="0"/>
                        </a:spcBef>
                        <a:spcAft>
                          <a:spcPts val="0"/>
                        </a:spcAft>
                        <a:buNone/>
                      </a:pPr>
                      <a:r>
                        <a:rPr lang="en" sz="800">
                          <a:solidFill>
                            <a:schemeClr val="dk1"/>
                          </a:solidFill>
                        </a:rPr>
                        <a:t>Recommended assessment approach</a:t>
                      </a:r>
                      <a:endParaRPr sz="800"/>
                    </a:p>
                  </a:txBody>
                  <a:tcPr marT="91425" marB="91425" marR="91425" marL="91425"/>
                </a:tc>
              </a:tr>
              <a:tr h="752550">
                <a:tc>
                  <a:txBody>
                    <a:bodyPr/>
                    <a:lstStyle/>
                    <a:p>
                      <a:pPr indent="0" lvl="0" marL="0" rtl="0" algn="l">
                        <a:spcBef>
                          <a:spcPts val="0"/>
                        </a:spcBef>
                        <a:spcAft>
                          <a:spcPts val="0"/>
                        </a:spcAft>
                        <a:buNone/>
                      </a:pPr>
                      <a:r>
                        <a:rPr lang="en" sz="900"/>
                        <a:t>A Explore the principles of voice production</a:t>
                      </a:r>
                      <a:endParaRPr sz="900"/>
                    </a:p>
                  </a:txBody>
                  <a:tcPr marT="91425" marB="91425" marR="91425" marL="91425"/>
                </a:tc>
                <a:tc>
                  <a:txBody>
                    <a:bodyPr/>
                    <a:lstStyle/>
                    <a:p>
                      <a:pPr indent="0" lvl="0" marL="0" rtl="0" algn="l">
                        <a:spcBef>
                          <a:spcPts val="0"/>
                        </a:spcBef>
                        <a:spcAft>
                          <a:spcPts val="0"/>
                        </a:spcAft>
                        <a:buNone/>
                      </a:pPr>
                      <a:r>
                        <a:rPr lang="en" sz="900">
                          <a:solidFill>
                            <a:schemeClr val="dk1"/>
                          </a:solidFill>
                        </a:rPr>
                        <a:t>A1 Investigate the principles of voice production </a:t>
                      </a:r>
                      <a:endParaRPr sz="900"/>
                    </a:p>
                  </a:txBody>
                  <a:tcPr marT="91425" marB="91425" marR="91425" marL="91425"/>
                </a:tc>
                <a:tc>
                  <a:txBody>
                    <a:bodyPr/>
                    <a:lstStyle/>
                    <a:p>
                      <a:pPr indent="0" lvl="0" marL="0" rtl="0" algn="l">
                        <a:spcBef>
                          <a:spcPts val="0"/>
                        </a:spcBef>
                        <a:spcAft>
                          <a:spcPts val="0"/>
                        </a:spcAft>
                        <a:buNone/>
                      </a:pPr>
                      <a:r>
                        <a:rPr lang="en" sz="900">
                          <a:solidFill>
                            <a:schemeClr val="dk1"/>
                          </a:solidFill>
                        </a:rPr>
                        <a:t>A report or presentation demonstrating knowledge and understanding of the key principles of voice production, with reference to the body, breath, sound and articulation.</a:t>
                      </a:r>
                      <a:endParaRPr sz="900"/>
                    </a:p>
                  </a:txBody>
                  <a:tcPr marT="91425" marB="91425" marR="91425" marL="91425"/>
                </a:tc>
              </a:tr>
              <a:tr h="1333975">
                <a:tc>
                  <a:txBody>
                    <a:bodyPr/>
                    <a:lstStyle/>
                    <a:p>
                      <a:pPr indent="0" lvl="0" marL="0" rtl="0" algn="l">
                        <a:spcBef>
                          <a:spcPts val="0"/>
                        </a:spcBef>
                        <a:spcAft>
                          <a:spcPts val="0"/>
                        </a:spcAft>
                        <a:buNone/>
                      </a:pPr>
                      <a:r>
                        <a:rPr lang="en" sz="900"/>
                        <a:t>Develop vocal techniques for a performance</a:t>
                      </a:r>
                      <a:endParaRPr sz="900"/>
                    </a:p>
                  </a:txBody>
                  <a:tcPr marT="91425" marB="91425" marR="91425" marL="91425"/>
                </a:tc>
                <a:tc>
                  <a:txBody>
                    <a:bodyPr/>
                    <a:lstStyle/>
                    <a:p>
                      <a:pPr indent="0" lvl="0" marL="0" rtl="0" algn="l">
                        <a:spcBef>
                          <a:spcPts val="0"/>
                        </a:spcBef>
                        <a:spcAft>
                          <a:spcPts val="0"/>
                        </a:spcAft>
                        <a:buNone/>
                      </a:pPr>
                      <a:r>
                        <a:rPr lang="en" sz="900">
                          <a:solidFill>
                            <a:schemeClr val="dk1"/>
                          </a:solidFill>
                        </a:rPr>
                        <a:t> B1 Developing vocal exercises B2 Developing vocal warm-up B3 Vocal techniques, selected texts and performance spaces</a:t>
                      </a:r>
                      <a:endParaRPr sz="900"/>
                    </a:p>
                  </a:txBody>
                  <a:tcPr marT="91425" marB="91425" marR="91425" marL="91425"/>
                </a:tc>
                <a:tc>
                  <a:txBody>
                    <a:bodyPr/>
                    <a:lstStyle/>
                    <a:p>
                      <a:pPr indent="0" lvl="0" marL="0" rtl="0" algn="l">
                        <a:spcBef>
                          <a:spcPts val="0"/>
                        </a:spcBef>
                        <a:spcAft>
                          <a:spcPts val="0"/>
                        </a:spcAft>
                        <a:buNone/>
                      </a:pPr>
                      <a:r>
                        <a:rPr lang="en" sz="900">
                          <a:solidFill>
                            <a:schemeClr val="dk1"/>
                          </a:solidFill>
                        </a:rPr>
                        <a:t>A recorded performance (4–10 minutes) demonstrating the use of vocal techniques for a selected performance. Log with records of vocal exercises and plan for vocal warm-up. Analysis of selected vocal techniques. Recorded footage (development and application of techniques): • voice sessions • rehearsals. Observation records.</a:t>
                      </a:r>
                      <a:endParaRPr sz="900"/>
                    </a:p>
                  </a:txBody>
                  <a:tcPr marT="91425" marB="91425" marR="91425" marL="91425"/>
                </a:tc>
              </a:tr>
              <a:tr h="557425">
                <a:tc>
                  <a:txBody>
                    <a:bodyPr/>
                    <a:lstStyle/>
                    <a:p>
                      <a:pPr indent="0" lvl="0" marL="0" rtl="0" algn="l">
                        <a:spcBef>
                          <a:spcPts val="0"/>
                        </a:spcBef>
                        <a:spcAft>
                          <a:spcPts val="0"/>
                        </a:spcAft>
                        <a:buNone/>
                      </a:pPr>
                      <a:r>
                        <a:rPr lang="en" sz="900"/>
                        <a:t>C Apply vocal techniques to a performance </a:t>
                      </a:r>
                      <a:endParaRPr sz="9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900">
                          <a:solidFill>
                            <a:schemeClr val="dk1"/>
                          </a:solidFill>
                        </a:rPr>
                        <a:t> C1 Apply vocal techniques in rehearsal C2 Apply vocal techniques in performance</a:t>
                      </a:r>
                      <a:endParaRPr sz="900">
                        <a:solidFill>
                          <a:schemeClr val="dk1"/>
                        </a:solidFill>
                      </a:endParaRPr>
                    </a:p>
                    <a:p>
                      <a:pPr indent="0" lvl="0" marL="0" rtl="0" algn="l">
                        <a:spcBef>
                          <a:spcPts val="0"/>
                        </a:spcBef>
                        <a:spcAft>
                          <a:spcPts val="0"/>
                        </a:spcAft>
                        <a:buNone/>
                      </a:pPr>
                      <a:r>
                        <a:t/>
                      </a:r>
                      <a:endParaRPr sz="900"/>
                    </a:p>
                  </a:txBody>
                  <a:tcPr marT="91425" marB="91425" marR="91425" marL="91425"/>
                </a:tc>
                <a:tc rowSpan="2">
                  <a:txBody>
                    <a:bodyPr/>
                    <a:lstStyle/>
                    <a:p>
                      <a:pPr indent="0" lvl="0" marL="0" rtl="0" algn="l">
                        <a:spcBef>
                          <a:spcPts val="0"/>
                        </a:spcBef>
                        <a:spcAft>
                          <a:spcPts val="0"/>
                        </a:spcAft>
                        <a:buNone/>
                      </a:pPr>
                      <a:r>
                        <a:rPr lang="en" sz="900">
                          <a:solidFill>
                            <a:schemeClr val="dk1"/>
                          </a:solidFill>
                        </a:rPr>
                        <a:t>A performance log that reviews and evaluates the development and application of vocal techniques for a performance, with reference to knowledge developed from learning aim A, presented using relevant techniques, for example digital, recorded. </a:t>
                      </a:r>
                      <a:endParaRPr sz="900">
                        <a:solidFill>
                          <a:schemeClr val="dk1"/>
                        </a:solidFill>
                      </a:endParaRPr>
                    </a:p>
                    <a:p>
                      <a:pPr indent="0" lvl="0" marL="0" rtl="0" algn="l">
                        <a:spcBef>
                          <a:spcPts val="0"/>
                        </a:spcBef>
                        <a:spcAft>
                          <a:spcPts val="0"/>
                        </a:spcAft>
                        <a:buNone/>
                      </a:pPr>
                      <a:r>
                        <a:t/>
                      </a:r>
                      <a:endParaRPr sz="900"/>
                    </a:p>
                  </a:txBody>
                  <a:tcPr marT="91425" marB="91425" marR="91425" marL="91425"/>
                </a:tc>
              </a:tr>
              <a:tr h="1045225">
                <a:tc>
                  <a:txBody>
                    <a:bodyPr/>
                    <a:lstStyle/>
                    <a:p>
                      <a:pPr indent="0" lvl="0" marL="0" rtl="0" algn="l">
                        <a:spcBef>
                          <a:spcPts val="0"/>
                        </a:spcBef>
                        <a:spcAft>
                          <a:spcPts val="0"/>
                        </a:spcAft>
                        <a:buNone/>
                      </a:pPr>
                      <a:r>
                        <a:rPr lang="en" sz="900"/>
                        <a:t> Review personal development and own performance </a:t>
                      </a:r>
                      <a:endParaRPr sz="9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900">
                          <a:solidFill>
                            <a:schemeClr val="dk1"/>
                          </a:solidFill>
                        </a:rPr>
                        <a:t>D1 Review and evaluate development of vocal techniques D2 Review and evaluate application of vocal techniques </a:t>
                      </a:r>
                      <a:endParaRPr sz="900"/>
                    </a:p>
                  </a:txBody>
                  <a:tcPr marT="91425" marB="91425" marR="91425" marL="91425"/>
                </a:tc>
                <a:tc vMerge="1"/>
              </a:tr>
            </a:tbl>
          </a:graphicData>
        </a:graphic>
      </p:graphicFrame>
      <p:sp>
        <p:nvSpPr>
          <p:cNvPr id="107" name="Google Shape;107;p19"/>
          <p:cNvSpPr/>
          <p:nvPr/>
        </p:nvSpPr>
        <p:spPr>
          <a:xfrm>
            <a:off x="5861200" y="3379150"/>
            <a:ext cx="2829000" cy="1619100"/>
          </a:xfrm>
          <a:prstGeom prst="rect">
            <a:avLst/>
          </a:prstGeom>
          <a:solidFill>
            <a:schemeClr val="lt1"/>
          </a:solidFill>
          <a:ln cap="flat" cmpd="sng" w="38100">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chemeClr val="dk1"/>
                </a:solidFill>
              </a:rPr>
              <a:t>Skills you’ll learn - </a:t>
            </a:r>
            <a:r>
              <a:rPr lang="en" sz="1000">
                <a:solidFill>
                  <a:schemeClr val="dk1"/>
                </a:solidFill>
              </a:rPr>
              <a:t>Learners develop their vocal techniques and improve their vocal skills in order to realise the power of the spoken word in performance.</a:t>
            </a:r>
            <a:endParaRPr sz="1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